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19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diagrams/colors1.xml" ContentType="application/vnd.openxmlformats-officedocument.drawingml.diagramColor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gs/tag3.xml" ContentType="application/vnd.openxmlformats-officedocument.presentationml.tags+xml"/>
  <Override PartName="/docProps/app.xml" ContentType="application/vnd.openxmlformats-officedocument.extended-propertie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5"/>
  </p:notesMasterIdLst>
  <p:handoutMasterIdLst>
    <p:handoutMasterId r:id="rId26"/>
  </p:handoutMasterIdLst>
  <p:sldIdLst>
    <p:sldId id="304" r:id="rId2"/>
    <p:sldId id="305" r:id="rId3"/>
    <p:sldId id="300" r:id="rId4"/>
    <p:sldId id="306" r:id="rId5"/>
    <p:sldId id="307" r:id="rId6"/>
    <p:sldId id="308" r:id="rId7"/>
    <p:sldId id="309" r:id="rId8"/>
    <p:sldId id="287" r:id="rId9"/>
    <p:sldId id="303" r:id="rId10"/>
    <p:sldId id="310" r:id="rId11"/>
    <p:sldId id="301" r:id="rId12"/>
    <p:sldId id="311" r:id="rId13"/>
    <p:sldId id="295" r:id="rId14"/>
    <p:sldId id="296" r:id="rId15"/>
    <p:sldId id="297" r:id="rId16"/>
    <p:sldId id="298" r:id="rId17"/>
    <p:sldId id="299" r:id="rId18"/>
    <p:sldId id="302" r:id="rId19"/>
    <p:sldId id="312" r:id="rId20"/>
    <p:sldId id="313" r:id="rId21"/>
    <p:sldId id="314" r:id="rId22"/>
    <p:sldId id="315" r:id="rId23"/>
    <p:sldId id="264" r:id="rId24"/>
  </p:sldIdLst>
  <p:sldSz cx="12192000" cy="6858000"/>
  <p:notesSz cx="7010400" cy="92964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Vasseur, Sandrine - ISTD/DIST" initials="LS-I" lastIdx="1" clrIdx="0">
    <p:extLst>
      <p:ext uri="{19B8F6BF-5375-455C-9EA6-DF929625EA0E}">
        <p15:presenceInfo xmlns:p15="http://schemas.microsoft.com/office/powerpoint/2012/main" userId="LeVasseur, Sandrine - ISTD/DIS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67C8"/>
    <a:srgbClr val="173250"/>
    <a:srgbClr val="183351"/>
    <a:srgbClr val="1F324F"/>
    <a:srgbClr val="78B690"/>
    <a:srgbClr val="2683C6"/>
    <a:srgbClr val="193251"/>
    <a:srgbClr val="D1E7F6"/>
    <a:srgbClr val="316F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inimized">
    <p:restoredLeft sz="7680" autoAdjust="0"/>
    <p:restoredTop sz="23611" autoAdjust="0"/>
  </p:normalViewPr>
  <p:slideViewPr>
    <p:cSldViewPr snapToGrid="0">
      <p:cViewPr varScale="1">
        <p:scale>
          <a:sx n="27" d="100"/>
          <a:sy n="27" d="100"/>
        </p:scale>
        <p:origin x="19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4" d="100"/>
        <a:sy n="94" d="100"/>
      </p:scale>
      <p:origin x="0" y="-1968"/>
    </p:cViewPr>
  </p:sorterViewPr>
  <p:notesViewPr>
    <p:cSldViewPr snapToGrid="0">
      <p:cViewPr varScale="1">
        <p:scale>
          <a:sx n="88" d="100"/>
          <a:sy n="88" d="100"/>
        </p:scale>
        <p:origin x="369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F04FA4-5A84-4344-8277-202F11DC13D3}" type="doc">
      <dgm:prSet loTypeId="urn:microsoft.com/office/officeart/2005/8/layout/hierarchy3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CA"/>
        </a:p>
      </dgm:t>
    </dgm:pt>
    <dgm:pt modelId="{B541AFA7-9ED2-4A0F-BCCB-B697045FFA3A}">
      <dgm:prSet phldrT="[Text]" custT="1"/>
      <dgm:spPr>
        <a:solidFill>
          <a:srgbClr val="FF0000"/>
        </a:solidFill>
      </dgm:spPr>
      <dgm:t>
        <a:bodyPr/>
        <a:lstStyle/>
        <a:p>
          <a:r>
            <a:rPr lang="en-CA" sz="3600" dirty="0" smtClean="0"/>
            <a:t>Budget 2016</a:t>
          </a:r>
          <a:endParaRPr lang="en-CA" sz="3600" dirty="0"/>
        </a:p>
      </dgm:t>
    </dgm:pt>
    <dgm:pt modelId="{821A7B02-79C8-4722-8E8A-E8FB89D42882}" type="parTrans" cxnId="{8D763138-D752-409E-A3D5-B0458888D9EC}">
      <dgm:prSet/>
      <dgm:spPr/>
      <dgm:t>
        <a:bodyPr/>
        <a:lstStyle/>
        <a:p>
          <a:endParaRPr lang="en-CA"/>
        </a:p>
      </dgm:t>
    </dgm:pt>
    <dgm:pt modelId="{127147AE-1A62-42AD-A84A-9B3658E7847A}" type="sibTrans" cxnId="{8D763138-D752-409E-A3D5-B0458888D9EC}">
      <dgm:prSet/>
      <dgm:spPr/>
      <dgm:t>
        <a:bodyPr/>
        <a:lstStyle/>
        <a:p>
          <a:endParaRPr lang="en-CA"/>
        </a:p>
      </dgm:t>
    </dgm:pt>
    <dgm:pt modelId="{0BB258D7-C9C6-4B5D-8BB1-26FFE05CBE81}">
      <dgm:prSet phldrT="[Text]" custT="1"/>
      <dgm:spPr/>
      <dgm:t>
        <a:bodyPr/>
        <a:lstStyle/>
        <a:p>
          <a:r>
            <a:rPr lang="fr-CA" altLang="en-US" sz="1800" noProof="0" dirty="0" smtClean="0"/>
            <a:t>Fonds alloués à Statistique Canada pour « élaborer des méthodes pour rassembler des données sur l’achats d’habitations canadiennes par des acheteurs étrangers »</a:t>
          </a:r>
          <a:endParaRPr lang="en-CA" sz="1800" dirty="0"/>
        </a:p>
      </dgm:t>
    </dgm:pt>
    <dgm:pt modelId="{77754190-146E-4A93-B419-AC9BC39FAA7E}" type="parTrans" cxnId="{88DD1F13-77C7-4402-9C6C-48D197DEF83C}">
      <dgm:prSet/>
      <dgm:spPr/>
      <dgm:t>
        <a:bodyPr/>
        <a:lstStyle/>
        <a:p>
          <a:endParaRPr lang="en-CA"/>
        </a:p>
      </dgm:t>
    </dgm:pt>
    <dgm:pt modelId="{9DA7CCD8-5D04-4C4B-BB71-0808D9F11281}" type="sibTrans" cxnId="{88DD1F13-77C7-4402-9C6C-48D197DEF83C}">
      <dgm:prSet/>
      <dgm:spPr/>
      <dgm:t>
        <a:bodyPr/>
        <a:lstStyle/>
        <a:p>
          <a:endParaRPr lang="en-CA"/>
        </a:p>
      </dgm:t>
    </dgm:pt>
    <dgm:pt modelId="{61E9A13E-A853-48BE-BB64-208CD3CEA752}">
      <dgm:prSet phldrT="[Text]" custT="1"/>
      <dgm:spPr/>
      <dgm:t>
        <a:bodyPr/>
        <a:lstStyle/>
        <a:p>
          <a:r>
            <a:rPr lang="fr-CA" altLang="en-US" sz="1800" noProof="0" dirty="0" smtClean="0"/>
            <a:t>Conclusion :  Créer une base de données nationale sur les propriétés qui liste l’ensemble des propriétés au Canada</a:t>
          </a:r>
          <a:endParaRPr lang="en-CA" sz="1800" dirty="0"/>
        </a:p>
      </dgm:t>
    </dgm:pt>
    <dgm:pt modelId="{1E048808-E26B-4B7B-B539-5FCE5619F8E9}" type="parTrans" cxnId="{D0F68B40-FB2A-4D63-99BD-0218CAE1CB0F}">
      <dgm:prSet/>
      <dgm:spPr/>
      <dgm:t>
        <a:bodyPr/>
        <a:lstStyle/>
        <a:p>
          <a:endParaRPr lang="en-CA"/>
        </a:p>
      </dgm:t>
    </dgm:pt>
    <dgm:pt modelId="{C7E77581-C76A-4E3E-BF6D-C32FAB8BE6B9}" type="sibTrans" cxnId="{D0F68B40-FB2A-4D63-99BD-0218CAE1CB0F}">
      <dgm:prSet/>
      <dgm:spPr/>
      <dgm:t>
        <a:bodyPr/>
        <a:lstStyle/>
        <a:p>
          <a:endParaRPr lang="en-CA"/>
        </a:p>
      </dgm:t>
    </dgm:pt>
    <dgm:pt modelId="{08155557-A503-4DA6-912F-A91275556C53}">
      <dgm:prSet phldrT="[Text]" custT="1"/>
      <dgm:spPr>
        <a:solidFill>
          <a:srgbClr val="FF0000"/>
        </a:solidFill>
      </dgm:spPr>
      <dgm:t>
        <a:bodyPr/>
        <a:lstStyle/>
        <a:p>
          <a:r>
            <a:rPr lang="en-CA" sz="3600" dirty="0" smtClean="0"/>
            <a:t>Budget 2017</a:t>
          </a:r>
          <a:endParaRPr lang="en-CA" sz="3600" dirty="0"/>
        </a:p>
      </dgm:t>
    </dgm:pt>
    <dgm:pt modelId="{2AC60CCA-39FE-43E2-BCB9-FABD7C5BB3C2}" type="parTrans" cxnId="{E8E55546-2E2E-4C02-9786-DEAE6829C625}">
      <dgm:prSet/>
      <dgm:spPr/>
      <dgm:t>
        <a:bodyPr/>
        <a:lstStyle/>
        <a:p>
          <a:endParaRPr lang="en-CA"/>
        </a:p>
      </dgm:t>
    </dgm:pt>
    <dgm:pt modelId="{C45D45C8-E72E-4CBB-A133-988C8B459D49}" type="sibTrans" cxnId="{E8E55546-2E2E-4C02-9786-DEAE6829C625}">
      <dgm:prSet/>
      <dgm:spPr/>
      <dgm:t>
        <a:bodyPr/>
        <a:lstStyle/>
        <a:p>
          <a:endParaRPr lang="en-CA"/>
        </a:p>
      </dgm:t>
    </dgm:pt>
    <dgm:pt modelId="{8B25BF93-1C53-43A9-B7C1-59CABDDBA668}">
      <dgm:prSet custT="1"/>
      <dgm:spPr/>
      <dgm:t>
        <a:bodyPr/>
        <a:lstStyle/>
        <a:p>
          <a:r>
            <a:rPr lang="fr-CA" altLang="en-US" sz="1800" noProof="0" dirty="0" smtClean="0"/>
            <a:t>« le budget de 2017 propose en outre d’accorder 39,9 millions de dollars sur cinq ans, et 6,6 millions par année par la suite, à Statistique Canada pour l’élaboration et la mise en œuvre d’un nouveau cadre de statistiques sur le logement. »</a:t>
          </a:r>
          <a:endParaRPr lang="en-CA" altLang="en-US" sz="1800" dirty="0"/>
        </a:p>
      </dgm:t>
    </dgm:pt>
    <dgm:pt modelId="{49C21B91-EF9E-477F-99F1-EF3496717EDC}" type="parTrans" cxnId="{23C8916D-DFA8-4E57-8AD2-F983688922ED}">
      <dgm:prSet/>
      <dgm:spPr/>
      <dgm:t>
        <a:bodyPr/>
        <a:lstStyle/>
        <a:p>
          <a:endParaRPr lang="en-CA"/>
        </a:p>
      </dgm:t>
    </dgm:pt>
    <dgm:pt modelId="{1E7F87E6-0ACB-4CF5-8315-B14DC44BAA8B}" type="sibTrans" cxnId="{23C8916D-DFA8-4E57-8AD2-F983688922ED}">
      <dgm:prSet/>
      <dgm:spPr/>
      <dgm:t>
        <a:bodyPr/>
        <a:lstStyle/>
        <a:p>
          <a:endParaRPr lang="en-CA"/>
        </a:p>
      </dgm:t>
    </dgm:pt>
    <dgm:pt modelId="{BCD46141-105C-40C1-A971-741CF99364C7}">
      <dgm:prSet custT="1"/>
      <dgm:spPr/>
      <dgm:t>
        <a:bodyPr/>
        <a:lstStyle/>
        <a:p>
          <a:r>
            <a:rPr lang="fr-CA" altLang="en-US" sz="1800" noProof="0" dirty="0" smtClean="0"/>
            <a:t>Données sur la propriété des non-résidents à Vancouver, Toronto à diffuser à la fin de 2017</a:t>
          </a:r>
          <a:endParaRPr lang="en-CA" altLang="en-US" sz="1800" dirty="0"/>
        </a:p>
      </dgm:t>
    </dgm:pt>
    <dgm:pt modelId="{A7901944-DE52-440E-8CF1-89AFF641AAD4}" type="parTrans" cxnId="{7E26CC06-4C79-43B9-9A20-C7B8CA69048E}">
      <dgm:prSet/>
      <dgm:spPr/>
      <dgm:t>
        <a:bodyPr/>
        <a:lstStyle/>
        <a:p>
          <a:endParaRPr lang="en-CA"/>
        </a:p>
      </dgm:t>
    </dgm:pt>
    <dgm:pt modelId="{84396786-3865-4251-8D52-4C2C549FC57F}" type="sibTrans" cxnId="{7E26CC06-4C79-43B9-9A20-C7B8CA69048E}">
      <dgm:prSet/>
      <dgm:spPr/>
      <dgm:t>
        <a:bodyPr/>
        <a:lstStyle/>
        <a:p>
          <a:endParaRPr lang="en-CA"/>
        </a:p>
      </dgm:t>
    </dgm:pt>
    <dgm:pt modelId="{DDA7273F-FCA3-4750-A0FD-5842422D74D5}" type="pres">
      <dgm:prSet presAssocID="{78F04FA4-5A84-4344-8277-202F11DC13D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CA"/>
        </a:p>
      </dgm:t>
    </dgm:pt>
    <dgm:pt modelId="{2A922EC3-C7DB-4EDE-891D-7641916330EF}" type="pres">
      <dgm:prSet presAssocID="{B541AFA7-9ED2-4A0F-BCCB-B697045FFA3A}" presName="root" presStyleCnt="0"/>
      <dgm:spPr/>
    </dgm:pt>
    <dgm:pt modelId="{EBBB8E9E-3F52-470F-B6CA-893A65844484}" type="pres">
      <dgm:prSet presAssocID="{B541AFA7-9ED2-4A0F-BCCB-B697045FFA3A}" presName="rootComposite" presStyleCnt="0"/>
      <dgm:spPr/>
    </dgm:pt>
    <dgm:pt modelId="{9BE69633-DCCB-4C8A-83D8-D5CA6001E113}" type="pres">
      <dgm:prSet presAssocID="{B541AFA7-9ED2-4A0F-BCCB-B697045FFA3A}" presName="rootText" presStyleLbl="node1" presStyleIdx="0" presStyleCnt="2" custScaleX="119015" custScaleY="53236"/>
      <dgm:spPr/>
      <dgm:t>
        <a:bodyPr/>
        <a:lstStyle/>
        <a:p>
          <a:endParaRPr lang="en-CA"/>
        </a:p>
      </dgm:t>
    </dgm:pt>
    <dgm:pt modelId="{68AEAED2-0356-4CCA-8B42-FEE2173979C3}" type="pres">
      <dgm:prSet presAssocID="{B541AFA7-9ED2-4A0F-BCCB-B697045FFA3A}" presName="rootConnector" presStyleLbl="node1" presStyleIdx="0" presStyleCnt="2"/>
      <dgm:spPr/>
      <dgm:t>
        <a:bodyPr/>
        <a:lstStyle/>
        <a:p>
          <a:endParaRPr lang="en-CA"/>
        </a:p>
      </dgm:t>
    </dgm:pt>
    <dgm:pt modelId="{E6B89DA0-AFD1-4016-9190-EC0D5B62D6C9}" type="pres">
      <dgm:prSet presAssocID="{B541AFA7-9ED2-4A0F-BCCB-B697045FFA3A}" presName="childShape" presStyleCnt="0"/>
      <dgm:spPr/>
    </dgm:pt>
    <dgm:pt modelId="{A4C273F2-0A76-4D75-8023-BF2736A6C536}" type="pres">
      <dgm:prSet presAssocID="{77754190-146E-4A93-B419-AC9BC39FAA7E}" presName="Name13" presStyleLbl="parChTrans1D2" presStyleIdx="0" presStyleCnt="4"/>
      <dgm:spPr/>
      <dgm:t>
        <a:bodyPr/>
        <a:lstStyle/>
        <a:p>
          <a:endParaRPr lang="en-CA"/>
        </a:p>
      </dgm:t>
    </dgm:pt>
    <dgm:pt modelId="{07D1BF56-F0A2-4FB6-B6D4-6DD35743A4BE}" type="pres">
      <dgm:prSet presAssocID="{0BB258D7-C9C6-4B5D-8BB1-26FFE05CBE81}" presName="childText" presStyleLbl="bgAcc1" presStyleIdx="0" presStyleCnt="4" custScaleX="184295" custScaleY="12716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FDC19C5-73E3-46E7-8398-100AA4B77CD1}" type="pres">
      <dgm:prSet presAssocID="{1E048808-E26B-4B7B-B539-5FCE5619F8E9}" presName="Name13" presStyleLbl="parChTrans1D2" presStyleIdx="1" presStyleCnt="4"/>
      <dgm:spPr/>
      <dgm:t>
        <a:bodyPr/>
        <a:lstStyle/>
        <a:p>
          <a:endParaRPr lang="en-CA"/>
        </a:p>
      </dgm:t>
    </dgm:pt>
    <dgm:pt modelId="{1237FDC9-526B-4866-823A-63F9314E581D}" type="pres">
      <dgm:prSet presAssocID="{61E9A13E-A853-48BE-BB64-208CD3CEA752}" presName="childText" presStyleLbl="bgAcc1" presStyleIdx="1" presStyleCnt="4" custScaleX="185899" custLinFactNeighborY="-1080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74FB9AA-38B2-469C-93AA-0DCA46EC723A}" type="pres">
      <dgm:prSet presAssocID="{08155557-A503-4DA6-912F-A91275556C53}" presName="root" presStyleCnt="0"/>
      <dgm:spPr/>
    </dgm:pt>
    <dgm:pt modelId="{95FE0DEE-7220-429F-8EBF-549D3460E037}" type="pres">
      <dgm:prSet presAssocID="{08155557-A503-4DA6-912F-A91275556C53}" presName="rootComposite" presStyleCnt="0"/>
      <dgm:spPr/>
    </dgm:pt>
    <dgm:pt modelId="{8BD3F60A-6179-4060-95D4-E959F966AD54}" type="pres">
      <dgm:prSet presAssocID="{08155557-A503-4DA6-912F-A91275556C53}" presName="rootText" presStyleLbl="node1" presStyleIdx="1" presStyleCnt="2" custScaleX="121631" custScaleY="52930"/>
      <dgm:spPr/>
      <dgm:t>
        <a:bodyPr/>
        <a:lstStyle/>
        <a:p>
          <a:endParaRPr lang="en-CA"/>
        </a:p>
      </dgm:t>
    </dgm:pt>
    <dgm:pt modelId="{6E0844D6-B3FB-4794-9E54-A12F1BEF7BF6}" type="pres">
      <dgm:prSet presAssocID="{08155557-A503-4DA6-912F-A91275556C53}" presName="rootConnector" presStyleLbl="node1" presStyleIdx="1" presStyleCnt="2"/>
      <dgm:spPr/>
      <dgm:t>
        <a:bodyPr/>
        <a:lstStyle/>
        <a:p>
          <a:endParaRPr lang="en-CA"/>
        </a:p>
      </dgm:t>
    </dgm:pt>
    <dgm:pt modelId="{1EDDCCA3-AA7F-4D36-9746-921F44302B19}" type="pres">
      <dgm:prSet presAssocID="{08155557-A503-4DA6-912F-A91275556C53}" presName="childShape" presStyleCnt="0"/>
      <dgm:spPr/>
    </dgm:pt>
    <dgm:pt modelId="{1B6AC36A-64E9-4EED-98AF-5DCE7A7BD916}" type="pres">
      <dgm:prSet presAssocID="{49C21B91-EF9E-477F-99F1-EF3496717EDC}" presName="Name13" presStyleLbl="parChTrans1D2" presStyleIdx="2" presStyleCnt="4"/>
      <dgm:spPr/>
      <dgm:t>
        <a:bodyPr/>
        <a:lstStyle/>
        <a:p>
          <a:endParaRPr lang="en-CA"/>
        </a:p>
      </dgm:t>
    </dgm:pt>
    <dgm:pt modelId="{4FA99044-0525-4B12-AE58-4A11825A110F}" type="pres">
      <dgm:prSet presAssocID="{8B25BF93-1C53-43A9-B7C1-59CABDDBA668}" presName="childText" presStyleLbl="bgAcc1" presStyleIdx="2" presStyleCnt="4" custScaleX="226900" custScaleY="11533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4F64653-E910-4957-B3BC-99FEBA5B571F}" type="pres">
      <dgm:prSet presAssocID="{A7901944-DE52-440E-8CF1-89AFF641AAD4}" presName="Name13" presStyleLbl="parChTrans1D2" presStyleIdx="3" presStyleCnt="4"/>
      <dgm:spPr/>
      <dgm:t>
        <a:bodyPr/>
        <a:lstStyle/>
        <a:p>
          <a:endParaRPr lang="en-CA"/>
        </a:p>
      </dgm:t>
    </dgm:pt>
    <dgm:pt modelId="{9200B40A-8A67-49C7-94D3-ECBD4009547C}" type="pres">
      <dgm:prSet presAssocID="{BCD46141-105C-40C1-A971-741CF99364C7}" presName="childText" presStyleLbl="bgAcc1" presStyleIdx="3" presStyleCnt="4" custScaleX="226369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E0358ABC-308E-4BCE-96C4-80385D063723}" type="presOf" srcId="{0BB258D7-C9C6-4B5D-8BB1-26FFE05CBE81}" destId="{07D1BF56-F0A2-4FB6-B6D4-6DD35743A4BE}" srcOrd="0" destOrd="0" presId="urn:microsoft.com/office/officeart/2005/8/layout/hierarchy3"/>
    <dgm:cxn modelId="{4B608FAC-50B0-4C1C-8639-DC1C1103F928}" type="presOf" srcId="{8B25BF93-1C53-43A9-B7C1-59CABDDBA668}" destId="{4FA99044-0525-4B12-AE58-4A11825A110F}" srcOrd="0" destOrd="0" presId="urn:microsoft.com/office/officeart/2005/8/layout/hierarchy3"/>
    <dgm:cxn modelId="{E0E1B504-EF0A-4F1B-922E-ECDF2F27D37F}" type="presOf" srcId="{77754190-146E-4A93-B419-AC9BC39FAA7E}" destId="{A4C273F2-0A76-4D75-8023-BF2736A6C536}" srcOrd="0" destOrd="0" presId="urn:microsoft.com/office/officeart/2005/8/layout/hierarchy3"/>
    <dgm:cxn modelId="{88DD1F13-77C7-4402-9C6C-48D197DEF83C}" srcId="{B541AFA7-9ED2-4A0F-BCCB-B697045FFA3A}" destId="{0BB258D7-C9C6-4B5D-8BB1-26FFE05CBE81}" srcOrd="0" destOrd="0" parTransId="{77754190-146E-4A93-B419-AC9BC39FAA7E}" sibTransId="{9DA7CCD8-5D04-4C4B-BB71-0808D9F11281}"/>
    <dgm:cxn modelId="{6DA0084A-A084-4077-9CE3-75C465DBF4AB}" type="presOf" srcId="{61E9A13E-A853-48BE-BB64-208CD3CEA752}" destId="{1237FDC9-526B-4866-823A-63F9314E581D}" srcOrd="0" destOrd="0" presId="urn:microsoft.com/office/officeart/2005/8/layout/hierarchy3"/>
    <dgm:cxn modelId="{7E26CC06-4C79-43B9-9A20-C7B8CA69048E}" srcId="{08155557-A503-4DA6-912F-A91275556C53}" destId="{BCD46141-105C-40C1-A971-741CF99364C7}" srcOrd="1" destOrd="0" parTransId="{A7901944-DE52-440E-8CF1-89AFF641AAD4}" sibTransId="{84396786-3865-4251-8D52-4C2C549FC57F}"/>
    <dgm:cxn modelId="{FC77E41E-42ED-469F-B22B-63F5D99B34A4}" type="presOf" srcId="{BCD46141-105C-40C1-A971-741CF99364C7}" destId="{9200B40A-8A67-49C7-94D3-ECBD4009547C}" srcOrd="0" destOrd="0" presId="urn:microsoft.com/office/officeart/2005/8/layout/hierarchy3"/>
    <dgm:cxn modelId="{88D807AD-C2E8-45A4-B97C-5D08C13B857B}" type="presOf" srcId="{B541AFA7-9ED2-4A0F-BCCB-B697045FFA3A}" destId="{68AEAED2-0356-4CCA-8B42-FEE2173979C3}" srcOrd="1" destOrd="0" presId="urn:microsoft.com/office/officeart/2005/8/layout/hierarchy3"/>
    <dgm:cxn modelId="{D0F68B40-FB2A-4D63-99BD-0218CAE1CB0F}" srcId="{B541AFA7-9ED2-4A0F-BCCB-B697045FFA3A}" destId="{61E9A13E-A853-48BE-BB64-208CD3CEA752}" srcOrd="1" destOrd="0" parTransId="{1E048808-E26B-4B7B-B539-5FCE5619F8E9}" sibTransId="{C7E77581-C76A-4E3E-BF6D-C32FAB8BE6B9}"/>
    <dgm:cxn modelId="{C6C11135-0CFD-49E7-8CE6-194812FC9D42}" type="presOf" srcId="{08155557-A503-4DA6-912F-A91275556C53}" destId="{6E0844D6-B3FB-4794-9E54-A12F1BEF7BF6}" srcOrd="1" destOrd="0" presId="urn:microsoft.com/office/officeart/2005/8/layout/hierarchy3"/>
    <dgm:cxn modelId="{8D763138-D752-409E-A3D5-B0458888D9EC}" srcId="{78F04FA4-5A84-4344-8277-202F11DC13D3}" destId="{B541AFA7-9ED2-4A0F-BCCB-B697045FFA3A}" srcOrd="0" destOrd="0" parTransId="{821A7B02-79C8-4722-8E8A-E8FB89D42882}" sibTransId="{127147AE-1A62-42AD-A84A-9B3658E7847A}"/>
    <dgm:cxn modelId="{CFACCF3E-15C4-4AB9-8854-F5A1061C936C}" type="presOf" srcId="{49C21B91-EF9E-477F-99F1-EF3496717EDC}" destId="{1B6AC36A-64E9-4EED-98AF-5DCE7A7BD916}" srcOrd="0" destOrd="0" presId="urn:microsoft.com/office/officeart/2005/8/layout/hierarchy3"/>
    <dgm:cxn modelId="{23C8916D-DFA8-4E57-8AD2-F983688922ED}" srcId="{08155557-A503-4DA6-912F-A91275556C53}" destId="{8B25BF93-1C53-43A9-B7C1-59CABDDBA668}" srcOrd="0" destOrd="0" parTransId="{49C21B91-EF9E-477F-99F1-EF3496717EDC}" sibTransId="{1E7F87E6-0ACB-4CF5-8315-B14DC44BAA8B}"/>
    <dgm:cxn modelId="{DF0FCB51-7DEC-41AD-B724-142D61260839}" type="presOf" srcId="{1E048808-E26B-4B7B-B539-5FCE5619F8E9}" destId="{2FDC19C5-73E3-46E7-8398-100AA4B77CD1}" srcOrd="0" destOrd="0" presId="urn:microsoft.com/office/officeart/2005/8/layout/hierarchy3"/>
    <dgm:cxn modelId="{02F62A4B-E9B0-48FB-AACC-66C66DD663B5}" type="presOf" srcId="{08155557-A503-4DA6-912F-A91275556C53}" destId="{8BD3F60A-6179-4060-95D4-E959F966AD54}" srcOrd="0" destOrd="0" presId="urn:microsoft.com/office/officeart/2005/8/layout/hierarchy3"/>
    <dgm:cxn modelId="{E8E55546-2E2E-4C02-9786-DEAE6829C625}" srcId="{78F04FA4-5A84-4344-8277-202F11DC13D3}" destId="{08155557-A503-4DA6-912F-A91275556C53}" srcOrd="1" destOrd="0" parTransId="{2AC60CCA-39FE-43E2-BCB9-FABD7C5BB3C2}" sibTransId="{C45D45C8-E72E-4CBB-A133-988C8B459D49}"/>
    <dgm:cxn modelId="{8047494C-31B3-4DA3-896F-FBA3F32F1A7F}" type="presOf" srcId="{78F04FA4-5A84-4344-8277-202F11DC13D3}" destId="{DDA7273F-FCA3-4750-A0FD-5842422D74D5}" srcOrd="0" destOrd="0" presId="urn:microsoft.com/office/officeart/2005/8/layout/hierarchy3"/>
    <dgm:cxn modelId="{A8F7127A-12FA-4186-BEA5-E111F56246E8}" type="presOf" srcId="{A7901944-DE52-440E-8CF1-89AFF641AAD4}" destId="{B4F64653-E910-4957-B3BC-99FEBA5B571F}" srcOrd="0" destOrd="0" presId="urn:microsoft.com/office/officeart/2005/8/layout/hierarchy3"/>
    <dgm:cxn modelId="{27F2FBA9-4946-469F-9354-605AFBE12701}" type="presOf" srcId="{B541AFA7-9ED2-4A0F-BCCB-B697045FFA3A}" destId="{9BE69633-DCCB-4C8A-83D8-D5CA6001E113}" srcOrd="0" destOrd="0" presId="urn:microsoft.com/office/officeart/2005/8/layout/hierarchy3"/>
    <dgm:cxn modelId="{07FFE334-42E8-4370-828A-34F0B42F1202}" type="presParOf" srcId="{DDA7273F-FCA3-4750-A0FD-5842422D74D5}" destId="{2A922EC3-C7DB-4EDE-891D-7641916330EF}" srcOrd="0" destOrd="0" presId="urn:microsoft.com/office/officeart/2005/8/layout/hierarchy3"/>
    <dgm:cxn modelId="{8810C993-BD9E-4530-B383-A5C9BDAA24F7}" type="presParOf" srcId="{2A922EC3-C7DB-4EDE-891D-7641916330EF}" destId="{EBBB8E9E-3F52-470F-B6CA-893A65844484}" srcOrd="0" destOrd="0" presId="urn:microsoft.com/office/officeart/2005/8/layout/hierarchy3"/>
    <dgm:cxn modelId="{66B4D379-06A3-40B6-8571-88D2B1CE88BB}" type="presParOf" srcId="{EBBB8E9E-3F52-470F-B6CA-893A65844484}" destId="{9BE69633-DCCB-4C8A-83D8-D5CA6001E113}" srcOrd="0" destOrd="0" presId="urn:microsoft.com/office/officeart/2005/8/layout/hierarchy3"/>
    <dgm:cxn modelId="{3CF35C99-43B0-49EF-B07B-7AE38074A9D0}" type="presParOf" srcId="{EBBB8E9E-3F52-470F-B6CA-893A65844484}" destId="{68AEAED2-0356-4CCA-8B42-FEE2173979C3}" srcOrd="1" destOrd="0" presId="urn:microsoft.com/office/officeart/2005/8/layout/hierarchy3"/>
    <dgm:cxn modelId="{8A4100FA-57C4-48FD-9851-1249A30AE27E}" type="presParOf" srcId="{2A922EC3-C7DB-4EDE-891D-7641916330EF}" destId="{E6B89DA0-AFD1-4016-9190-EC0D5B62D6C9}" srcOrd="1" destOrd="0" presId="urn:microsoft.com/office/officeart/2005/8/layout/hierarchy3"/>
    <dgm:cxn modelId="{AF2E5EE4-D55C-4D77-AB02-E569EC0588D4}" type="presParOf" srcId="{E6B89DA0-AFD1-4016-9190-EC0D5B62D6C9}" destId="{A4C273F2-0A76-4D75-8023-BF2736A6C536}" srcOrd="0" destOrd="0" presId="urn:microsoft.com/office/officeart/2005/8/layout/hierarchy3"/>
    <dgm:cxn modelId="{70AFBF50-5FFC-4077-8CB6-6F8C6BA1FAE6}" type="presParOf" srcId="{E6B89DA0-AFD1-4016-9190-EC0D5B62D6C9}" destId="{07D1BF56-F0A2-4FB6-B6D4-6DD35743A4BE}" srcOrd="1" destOrd="0" presId="urn:microsoft.com/office/officeart/2005/8/layout/hierarchy3"/>
    <dgm:cxn modelId="{CB7A570E-88A5-41FF-BC83-81B629D291D6}" type="presParOf" srcId="{E6B89DA0-AFD1-4016-9190-EC0D5B62D6C9}" destId="{2FDC19C5-73E3-46E7-8398-100AA4B77CD1}" srcOrd="2" destOrd="0" presId="urn:microsoft.com/office/officeart/2005/8/layout/hierarchy3"/>
    <dgm:cxn modelId="{628021BB-C8B6-4452-A868-8BDDFD6F956E}" type="presParOf" srcId="{E6B89DA0-AFD1-4016-9190-EC0D5B62D6C9}" destId="{1237FDC9-526B-4866-823A-63F9314E581D}" srcOrd="3" destOrd="0" presId="urn:microsoft.com/office/officeart/2005/8/layout/hierarchy3"/>
    <dgm:cxn modelId="{75FCD5A4-82B5-40E5-8FD0-5E7ECA3D5AF1}" type="presParOf" srcId="{DDA7273F-FCA3-4750-A0FD-5842422D74D5}" destId="{E74FB9AA-38B2-469C-93AA-0DCA46EC723A}" srcOrd="1" destOrd="0" presId="urn:microsoft.com/office/officeart/2005/8/layout/hierarchy3"/>
    <dgm:cxn modelId="{E5AFA66F-B713-4F4B-A5AA-266DC976DCA7}" type="presParOf" srcId="{E74FB9AA-38B2-469C-93AA-0DCA46EC723A}" destId="{95FE0DEE-7220-429F-8EBF-549D3460E037}" srcOrd="0" destOrd="0" presId="urn:microsoft.com/office/officeart/2005/8/layout/hierarchy3"/>
    <dgm:cxn modelId="{A79C1C68-63E1-410B-AC33-7230702321E6}" type="presParOf" srcId="{95FE0DEE-7220-429F-8EBF-549D3460E037}" destId="{8BD3F60A-6179-4060-95D4-E959F966AD54}" srcOrd="0" destOrd="0" presId="urn:microsoft.com/office/officeart/2005/8/layout/hierarchy3"/>
    <dgm:cxn modelId="{83BCC007-6463-42A8-BC65-5B79A692B76A}" type="presParOf" srcId="{95FE0DEE-7220-429F-8EBF-549D3460E037}" destId="{6E0844D6-B3FB-4794-9E54-A12F1BEF7BF6}" srcOrd="1" destOrd="0" presId="urn:microsoft.com/office/officeart/2005/8/layout/hierarchy3"/>
    <dgm:cxn modelId="{57BF227B-36F9-452F-A261-74A589770A9D}" type="presParOf" srcId="{E74FB9AA-38B2-469C-93AA-0DCA46EC723A}" destId="{1EDDCCA3-AA7F-4D36-9746-921F44302B19}" srcOrd="1" destOrd="0" presId="urn:microsoft.com/office/officeart/2005/8/layout/hierarchy3"/>
    <dgm:cxn modelId="{DCC629A4-20BF-45CB-8B55-A2D16EF909C5}" type="presParOf" srcId="{1EDDCCA3-AA7F-4D36-9746-921F44302B19}" destId="{1B6AC36A-64E9-4EED-98AF-5DCE7A7BD916}" srcOrd="0" destOrd="0" presId="urn:microsoft.com/office/officeart/2005/8/layout/hierarchy3"/>
    <dgm:cxn modelId="{3587BD06-6070-4954-82D2-CE7C32D29300}" type="presParOf" srcId="{1EDDCCA3-AA7F-4D36-9746-921F44302B19}" destId="{4FA99044-0525-4B12-AE58-4A11825A110F}" srcOrd="1" destOrd="0" presId="urn:microsoft.com/office/officeart/2005/8/layout/hierarchy3"/>
    <dgm:cxn modelId="{4C7D4DCE-4148-4C9B-A020-6C7CDA30828B}" type="presParOf" srcId="{1EDDCCA3-AA7F-4D36-9746-921F44302B19}" destId="{B4F64653-E910-4957-B3BC-99FEBA5B571F}" srcOrd="2" destOrd="0" presId="urn:microsoft.com/office/officeart/2005/8/layout/hierarchy3"/>
    <dgm:cxn modelId="{0824995A-FFA0-4061-93B5-34925E8482EA}" type="presParOf" srcId="{1EDDCCA3-AA7F-4D36-9746-921F44302B19}" destId="{9200B40A-8A67-49C7-94D3-ECBD4009547C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E69633-DCCB-4C8A-83D8-D5CA6001E113}">
      <dsp:nvSpPr>
        <dsp:cNvPr id="0" name=""/>
        <dsp:cNvSpPr/>
      </dsp:nvSpPr>
      <dsp:spPr>
        <a:xfrm>
          <a:off x="275479" y="4197"/>
          <a:ext cx="3128785" cy="699760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600" kern="1200" dirty="0" smtClean="0"/>
            <a:t>Budget 2016</a:t>
          </a:r>
          <a:endParaRPr lang="en-CA" sz="3600" kern="1200" dirty="0"/>
        </a:p>
      </dsp:txBody>
      <dsp:txXfrm>
        <a:off x="295974" y="24692"/>
        <a:ext cx="3087795" cy="658770"/>
      </dsp:txXfrm>
    </dsp:sp>
    <dsp:sp modelId="{A4C273F2-0A76-4D75-8023-BF2736A6C536}">
      <dsp:nvSpPr>
        <dsp:cNvPr id="0" name=""/>
        <dsp:cNvSpPr/>
      </dsp:nvSpPr>
      <dsp:spPr>
        <a:xfrm>
          <a:off x="588358" y="703957"/>
          <a:ext cx="312878" cy="1164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4366"/>
              </a:lnTo>
              <a:lnTo>
                <a:pt x="312878" y="1164366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D1BF56-F0A2-4FB6-B6D4-6DD35743A4BE}">
      <dsp:nvSpPr>
        <dsp:cNvPr id="0" name=""/>
        <dsp:cNvSpPr/>
      </dsp:nvSpPr>
      <dsp:spPr>
        <a:xfrm>
          <a:off x="901236" y="1032570"/>
          <a:ext cx="3875945" cy="1671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altLang="en-US" sz="1800" kern="1200" noProof="0" dirty="0" smtClean="0"/>
            <a:t>Fonds alloués à Statistique Canada pour « élaborer des méthodes pour rassembler des données sur l’achats d’habitations canadiennes par des acheteurs étrangers »</a:t>
          </a:r>
          <a:endParaRPr lang="en-CA" sz="1800" kern="1200" dirty="0"/>
        </a:p>
      </dsp:txBody>
      <dsp:txXfrm>
        <a:off x="950193" y="1081527"/>
        <a:ext cx="3778031" cy="1573593"/>
      </dsp:txXfrm>
    </dsp:sp>
    <dsp:sp modelId="{2FDC19C5-73E3-46E7-8398-100AA4B77CD1}">
      <dsp:nvSpPr>
        <dsp:cNvPr id="0" name=""/>
        <dsp:cNvSpPr/>
      </dsp:nvSpPr>
      <dsp:spPr>
        <a:xfrm>
          <a:off x="588358" y="703957"/>
          <a:ext cx="312878" cy="2843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3917"/>
              </a:lnTo>
              <a:lnTo>
                <a:pt x="312878" y="2843917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37FDC9-526B-4866-823A-63F9314E581D}">
      <dsp:nvSpPr>
        <dsp:cNvPr id="0" name=""/>
        <dsp:cNvSpPr/>
      </dsp:nvSpPr>
      <dsp:spPr>
        <a:xfrm>
          <a:off x="901236" y="2890650"/>
          <a:ext cx="3909679" cy="13144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altLang="en-US" sz="1800" kern="1200" noProof="0" dirty="0" smtClean="0"/>
            <a:t>Conclusion :  Créer une base de données nationale sur les propriétés qui liste l’ensemble des propriétés au Canada</a:t>
          </a:r>
          <a:endParaRPr lang="en-CA" sz="1800" kern="1200" dirty="0"/>
        </a:p>
      </dsp:txBody>
      <dsp:txXfrm>
        <a:off x="939735" y="2929149"/>
        <a:ext cx="3832681" cy="1237451"/>
      </dsp:txXfrm>
    </dsp:sp>
    <dsp:sp modelId="{8BD3F60A-6179-4060-95D4-E959F966AD54}">
      <dsp:nvSpPr>
        <dsp:cNvPr id="0" name=""/>
        <dsp:cNvSpPr/>
      </dsp:nvSpPr>
      <dsp:spPr>
        <a:xfrm>
          <a:off x="4828629" y="4197"/>
          <a:ext cx="3197557" cy="695738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600" kern="1200" dirty="0" smtClean="0"/>
            <a:t>Budget 2017</a:t>
          </a:r>
          <a:endParaRPr lang="en-CA" sz="3600" kern="1200" dirty="0"/>
        </a:p>
      </dsp:txBody>
      <dsp:txXfrm>
        <a:off x="4849006" y="24574"/>
        <a:ext cx="3156803" cy="654984"/>
      </dsp:txXfrm>
    </dsp:sp>
    <dsp:sp modelId="{1B6AC36A-64E9-4EED-98AF-5DCE7A7BD916}">
      <dsp:nvSpPr>
        <dsp:cNvPr id="0" name=""/>
        <dsp:cNvSpPr/>
      </dsp:nvSpPr>
      <dsp:spPr>
        <a:xfrm>
          <a:off x="5148385" y="699935"/>
          <a:ext cx="319755" cy="1086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6636"/>
              </a:lnTo>
              <a:lnTo>
                <a:pt x="319755" y="1086636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A99044-0525-4B12-AE58-4A11825A110F}">
      <dsp:nvSpPr>
        <dsp:cNvPr id="0" name=""/>
        <dsp:cNvSpPr/>
      </dsp:nvSpPr>
      <dsp:spPr>
        <a:xfrm>
          <a:off x="5468140" y="1028547"/>
          <a:ext cx="4771979" cy="15160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altLang="en-US" sz="1800" kern="1200" noProof="0" dirty="0" smtClean="0"/>
            <a:t>« le budget de 2017 propose en outre d’accorder 39,9 millions de dollars sur cinq ans, et 6,6 millions par année par la suite, à Statistique Canada pour l’élaboration et la mise en œuvre d’un nouveau cadre de statistiques sur le logement. »</a:t>
          </a:r>
          <a:endParaRPr lang="en-CA" altLang="en-US" sz="1800" kern="1200" dirty="0"/>
        </a:p>
      </dsp:txBody>
      <dsp:txXfrm>
        <a:off x="5512544" y="1072951"/>
        <a:ext cx="4683171" cy="1427239"/>
      </dsp:txXfrm>
    </dsp:sp>
    <dsp:sp modelId="{B4F64653-E910-4957-B3BC-99FEBA5B571F}">
      <dsp:nvSpPr>
        <dsp:cNvPr id="0" name=""/>
        <dsp:cNvSpPr/>
      </dsp:nvSpPr>
      <dsp:spPr>
        <a:xfrm>
          <a:off x="5148385" y="699935"/>
          <a:ext cx="319755" cy="28304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0497"/>
              </a:lnTo>
              <a:lnTo>
                <a:pt x="319755" y="2830497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00B40A-8A67-49C7-94D3-ECBD4009547C}">
      <dsp:nvSpPr>
        <dsp:cNvPr id="0" name=""/>
        <dsp:cNvSpPr/>
      </dsp:nvSpPr>
      <dsp:spPr>
        <a:xfrm>
          <a:off x="5468140" y="2873207"/>
          <a:ext cx="4760811" cy="13144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altLang="en-US" sz="1800" kern="1200" noProof="0" dirty="0" smtClean="0"/>
            <a:t>Données sur la propriété des non-résidents à Vancouver, Toronto à diffuser à la fin de 2017</a:t>
          </a:r>
          <a:endParaRPr lang="en-CA" altLang="en-US" sz="1800" kern="1200" dirty="0"/>
        </a:p>
      </dsp:txBody>
      <dsp:txXfrm>
        <a:off x="5506639" y="2911706"/>
        <a:ext cx="4683813" cy="1237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D37685B-C626-4104-B3F6-90ADF1928C20}" type="datetimeFigureOut">
              <a:rPr lang="en-CA" smtClean="0"/>
              <a:t>17/12/2018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9541E28-7F57-40BB-866C-561188A639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4942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39B8796-07C2-44E7-A485-8A9A66426096}" type="datetimeFigureOut">
              <a:rPr lang="en-CA" smtClean="0"/>
              <a:t>17/12/2018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B1E9568-13E9-4688-A93A-07F42EA6E5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5908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E9568-13E9-4688-A93A-07F42EA6E5FD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5245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57300" lvl="2" indent="-457200">
              <a:buFont typeface="+mj-lt"/>
              <a:buAutoNum type="arabicPeriod"/>
            </a:pPr>
            <a:endParaRPr lang="en-CA" alt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3FC74E-2FAA-8548-A87C-C61EEADAA61E}" type="slidenum">
              <a:rPr lang="en-CA" altLang="en-US" smtClean="0"/>
              <a:pPr>
                <a:defRPr/>
              </a:pPr>
              <a:t>14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184339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0100" lvl="2" indent="0">
              <a:buFont typeface="+mj-lt"/>
              <a:buNone/>
            </a:pPr>
            <a:endParaRPr lang="en-CA" alt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3FC74E-2FAA-8548-A87C-C61EEADAA61E}" type="slidenum">
              <a:rPr lang="en-CA" altLang="en-US" smtClean="0"/>
              <a:pPr>
                <a:defRPr/>
              </a:pPr>
              <a:t>15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502452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57300" lvl="2" indent="-457200">
              <a:buFont typeface="+mj-lt"/>
              <a:buAutoNum type="arabicPeriod"/>
            </a:pPr>
            <a:endParaRPr lang="en-CA" alt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3FC74E-2FAA-8548-A87C-C61EEADAA61E}" type="slidenum">
              <a:rPr lang="en-CA" altLang="en-US" smtClean="0"/>
              <a:pPr>
                <a:defRPr/>
              </a:pPr>
              <a:t>16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613508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57300" lvl="2" indent="-457200">
              <a:buFont typeface="+mj-lt"/>
              <a:buAutoNum type="arabicPeriod"/>
            </a:pPr>
            <a:endParaRPr lang="en-CA" alt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3FC74E-2FAA-8548-A87C-C61EEADAA61E}" type="slidenum">
              <a:rPr lang="en-CA" altLang="en-US" smtClean="0"/>
              <a:pPr>
                <a:defRPr/>
              </a:pPr>
              <a:t>17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6680443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5600" indent="-331788">
              <a:buClr>
                <a:srgbClr val="31708D"/>
              </a:buClr>
              <a:buFont typeface="Wingdings" charset="2"/>
              <a:buAutoNum type="arabicPeriod"/>
              <a:defRPr/>
            </a:pP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3FC74E-2FAA-8548-A87C-C61EEADAA61E}" type="slidenum">
              <a:rPr lang="en-CA" altLang="en-US" smtClean="0"/>
              <a:pPr>
                <a:defRPr/>
              </a:pPr>
              <a:t>19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044255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3FC74E-2FAA-8548-A87C-C61EEADAA61E}" type="slidenum">
              <a:rPr lang="en-CA" altLang="en-US" smtClean="0"/>
              <a:pPr>
                <a:defRPr/>
              </a:pPr>
              <a:t>20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5339786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3FC74E-2FAA-8548-A87C-C61EEADAA61E}" type="slidenum">
              <a:rPr lang="en-CA" altLang="en-US" smtClean="0"/>
              <a:pPr>
                <a:defRPr/>
              </a:pPr>
              <a:t>21</a:t>
            </a:fld>
            <a:endParaRPr lang="en-CA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A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166304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E9568-13E9-4688-A93A-07F42EA6E5FD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6024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3FC74E-2FAA-8548-A87C-C61EEADAA61E}" type="slidenum">
              <a:rPr lang="en-CA" altLang="en-US" smtClean="0"/>
              <a:pPr>
                <a:defRPr/>
              </a:pPr>
              <a:t>2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89623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620C9-54DD-4270-8036-BE04DF7CE0D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745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620C9-54DD-4270-8036-BE04DF7CE0D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959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620C9-54DD-4270-8036-BE04DF7CE0DD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October 3, 2017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993620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3FC74E-2FAA-8548-A87C-C61EEADAA61E}" type="slidenum">
              <a:rPr lang="en-CA" altLang="en-US" smtClean="0"/>
              <a:pPr>
                <a:defRPr/>
              </a:pPr>
              <a:t>7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006445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3FC74E-2FAA-8548-A87C-C61EEADAA61E}" type="slidenum">
              <a:rPr lang="en-CA" altLang="en-US" smtClean="0"/>
              <a:pPr>
                <a:defRPr/>
              </a:pPr>
              <a:t>10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598443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3FC74E-2FAA-8548-A87C-C61EEADAA61E}" type="slidenum">
              <a:rPr lang="en-CA" altLang="en-US" smtClean="0"/>
              <a:pPr>
                <a:defRPr/>
              </a:pPr>
              <a:t>12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21395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57300" lvl="2" indent="-457200">
              <a:buFont typeface="+mj-lt"/>
              <a:buAutoNum type="arabicPeriod"/>
            </a:pPr>
            <a:endParaRPr lang="en-CA" alt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3FC74E-2FAA-8548-A87C-C61EEADAA61E}" type="slidenum">
              <a:rPr lang="en-CA" altLang="en-US" smtClean="0"/>
              <a:pPr>
                <a:defRPr/>
              </a:pPr>
              <a:t>13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91259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">
    <p:bg>
      <p:bgPr>
        <a:blipFill dpi="0" rotWithShape="0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27052" y="2343952"/>
            <a:ext cx="4236665" cy="873775"/>
          </a:xfrm>
          <a:prstGeom prst="rect">
            <a:avLst/>
          </a:prstGeom>
        </p:spPr>
        <p:txBody>
          <a:bodyPr/>
          <a:lstStyle>
            <a:lvl1pPr>
              <a:defRPr lang="en-US" sz="2400" b="1" baseline="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27051" y="3409278"/>
            <a:ext cx="3648736" cy="3955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575883" y="5301496"/>
            <a:ext cx="3648736" cy="2877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alt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285794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Page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27053" y="2343954"/>
            <a:ext cx="4236665" cy="873775"/>
          </a:xfrm>
          <a:prstGeom prst="rect">
            <a:avLst/>
          </a:prstGeom>
        </p:spPr>
        <p:txBody>
          <a:bodyPr/>
          <a:lstStyle>
            <a:lvl1pPr>
              <a:defRPr lang="en-US" sz="2400" b="1" baseline="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27051" y="3409278"/>
            <a:ext cx="3648736" cy="3955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575883" y="5301498"/>
            <a:ext cx="3648736" cy="2877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alt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306620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5120" y="557100"/>
            <a:ext cx="10515600" cy="8872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35280" y="1277305"/>
            <a:ext cx="10515600" cy="238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34380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378" y="1825626"/>
            <a:ext cx="4905537" cy="390763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31708D"/>
              </a:buClr>
              <a:buFont typeface="Arial" charset="0"/>
              <a:buChar char="•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6" y="1825626"/>
            <a:ext cx="4704523" cy="390763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31708D"/>
              </a:buClr>
              <a:buFont typeface="Arial" charset="0"/>
              <a:buChar char="•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00050" y="1037432"/>
            <a:ext cx="8576271" cy="59136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7CFA41A2-4FDC-C24E-98D5-D993FFD46137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>
          <a:xfrm>
            <a:off x="10896534" y="5257006"/>
            <a:ext cx="768085" cy="476250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D7BCBCE4-348C-FE43-9E32-9F16AF4F42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777830"/>
      </p:ext>
    </p:extLst>
  </p:cSld>
  <p:clrMapOvr>
    <a:masterClrMapping/>
  </p:clrMapOvr>
  <p:transition>
    <p:fade/>
  </p:transition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bg>
      <p:bgPr>
        <a:blipFill dpi="0" rotWithShape="0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3983512"/>
            <a:ext cx="8330141" cy="5677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1844825"/>
            <a:ext cx="8330141" cy="1922663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D49E52-E8EF-DA4A-8F32-7C6036728766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>
          <a:xfrm>
            <a:off x="10896534" y="5257006"/>
            <a:ext cx="768085" cy="476250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7BCBCE4-348C-FE43-9E32-9F16AF4F4295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81298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0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00052" y="1700214"/>
            <a:ext cx="9632385" cy="41050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00051" y="980729"/>
            <a:ext cx="8960312" cy="57546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1035CCF7-F785-B244-8BA7-6E3786CD22B3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>
          <a:xfrm>
            <a:off x="10896534" y="5257006"/>
            <a:ext cx="768085" cy="476250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7BCBCE4-348C-FE43-9E32-9F16AF4F4295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10138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&amp; Bullets">
    <p:bg>
      <p:bgPr>
        <a:blipFill dpi="0" rotWithShape="0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00051" y="1773238"/>
            <a:ext cx="9632387" cy="396001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31708D"/>
              </a:buClr>
              <a:buFont typeface="Arial" charset="0"/>
              <a:buChar char="•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00050" y="1037432"/>
            <a:ext cx="8864303" cy="59136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10896534" y="5257006"/>
            <a:ext cx="768085" cy="476250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7BCBCE4-348C-FE43-9E32-9F16AF4F4295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6242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bg>
      <p:bgPr>
        <a:blipFill dpi="0" rotWithShape="0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4510103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6"/>
            <a:ext cx="4510103" cy="322818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31708D"/>
              </a:buClr>
              <a:buFont typeface="Arial" charset="0"/>
              <a:buChar char="•"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53231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4532312" cy="322818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31708D"/>
              </a:buClr>
              <a:buFont typeface="Arial" charset="0"/>
              <a:buChar char="•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400050" y="1037432"/>
            <a:ext cx="8864303" cy="59136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xmlns="" id="{5469BB81-0033-064E-AF3C-694049946936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>
          <a:xfrm>
            <a:off x="10896534" y="5257006"/>
            <a:ext cx="768085" cy="476250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7BCBCE4-348C-FE43-9E32-9F16AF4F4295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16440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bg>
      <p:bgPr>
        <a:blipFill dpi="0" rotWithShape="0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2276872"/>
            <a:ext cx="5520795" cy="34563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C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1700808"/>
            <a:ext cx="3932767" cy="4032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987426"/>
            <a:ext cx="8330141" cy="56936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E8E2B60D-FD75-7146-999F-80B942CDE5F3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>
          <a:xfrm>
            <a:off x="10896534" y="5257006"/>
            <a:ext cx="768085" cy="476250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7BCBCE4-348C-FE43-9E32-9F16AF4F4295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69774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ge">
    <p:bg>
      <p:bgPr>
        <a:blipFill dpi="0" rotWithShape="0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27053" y="2343954"/>
            <a:ext cx="4236665" cy="873775"/>
          </a:xfrm>
          <a:prstGeom prst="rect">
            <a:avLst/>
          </a:prstGeom>
        </p:spPr>
        <p:txBody>
          <a:bodyPr/>
          <a:lstStyle>
            <a:lvl1pPr>
              <a:defRPr lang="en-US" sz="2400" b="1" baseline="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27051" y="3409278"/>
            <a:ext cx="3648736" cy="3955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575883" y="5301498"/>
            <a:ext cx="3648736" cy="2877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alt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647233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731838"/>
            <a:ext cx="8763000" cy="792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81652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120" y="2595488"/>
            <a:ext cx="5638952" cy="24473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5120" y="557100"/>
            <a:ext cx="10515600" cy="8872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35280" y="1277305"/>
            <a:ext cx="10515600" cy="238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14717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3721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4" r:id="rId5"/>
    <p:sldLayoutId id="2147483685" r:id="rId6"/>
    <p:sldLayoutId id="2147483667" r:id="rId7"/>
    <p:sldLayoutId id="2147483674" r:id="rId8"/>
    <p:sldLayoutId id="2147483661" r:id="rId9"/>
    <p:sldLayoutId id="2147483662" r:id="rId10"/>
    <p:sldLayoutId id="2147483675" r:id="rId11"/>
    <p:sldLayoutId id="2147483686" r:id="rId12"/>
  </p:sldLayoutIdLst>
  <p:transition>
    <p:fade/>
  </p:transition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anose="020B0A040201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anose="020B0A040201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anose="020B0A040201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anose="020B0A040201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anose="020B0A040201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anose="020B0A040201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anose="020B0A040201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anose="020B0A040201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150.statcan.gc.ca/n1/daily-quotidien/181211/dq181211b-fra.ht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150.statcan.gc.ca/n1/daily-quotidien/180625/dq180625a-fra.htm" TargetMode="External"/><Relationship Id="rId2" Type="http://schemas.openxmlformats.org/officeDocument/2006/relationships/hyperlink" Target="https://www150.statcan.gc.ca/n1/daily-quotidien/171219/dq171219b-fra.htm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="" xmlns:a16="http://schemas.microsoft.com/office/drawing/2014/main" id="{632C1C60-BF04-C347-87DF-490858E5A9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81074" y="3397802"/>
            <a:ext cx="4220846" cy="629796"/>
          </a:xfrm>
          <a:noFill/>
        </p:spPr>
        <p:txBody>
          <a:bodyPr>
            <a:noAutofit/>
          </a:bodyPr>
          <a:lstStyle/>
          <a:p>
            <a:r>
              <a:rPr lang="en-CA" sz="1600" b="1" dirty="0" err="1" smtClean="0">
                <a:solidFill>
                  <a:schemeClr val="bg1"/>
                </a:solidFill>
              </a:rPr>
              <a:t>Webinaire</a:t>
            </a:r>
            <a:r>
              <a:rPr lang="en-CA" sz="1600" b="1" dirty="0" smtClean="0">
                <a:solidFill>
                  <a:schemeClr val="bg1"/>
                </a:solidFill>
              </a:rPr>
              <a:t> du </a:t>
            </a:r>
            <a:r>
              <a:rPr lang="en-CA" sz="1600" b="1" i="1" dirty="0">
                <a:solidFill>
                  <a:schemeClr val="bg1"/>
                </a:solidFill>
              </a:rPr>
              <a:t>Community Data Program </a:t>
            </a:r>
            <a:endParaRPr lang="en-CA" sz="1600" b="1" dirty="0" smtClean="0">
              <a:solidFill>
                <a:schemeClr val="bg1"/>
              </a:solidFill>
            </a:endParaRP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11423916" y="5351116"/>
            <a:ext cx="768085" cy="47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7D21C4E-8A13-4F59-AA7F-343D6A44E486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81075" y="1796240"/>
            <a:ext cx="5708449" cy="1401875"/>
            <a:chOff x="981075" y="1796240"/>
            <a:chExt cx="5708449" cy="14018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75" y="1796240"/>
              <a:ext cx="5708449" cy="140187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886075" y="2310825"/>
              <a:ext cx="2143125" cy="584775"/>
            </a:xfrm>
            <a:prstGeom prst="rect">
              <a:avLst/>
            </a:prstGeom>
            <a:solidFill>
              <a:srgbClr val="173250"/>
            </a:solidFill>
          </p:spPr>
          <p:txBody>
            <a:bodyPr wrap="square" rtlCol="0">
              <a:spAutoFit/>
            </a:bodyPr>
            <a:lstStyle/>
            <a:p>
              <a:r>
                <a:rPr lang="en-CA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PSLC</a:t>
              </a:r>
              <a:endParaRPr lang="en-C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 Placeholder 3">
            <a:extLst>
              <a:ext uri="{FF2B5EF4-FFF2-40B4-BE49-F238E27FC236}">
                <a16:creationId xmlns="" xmlns:a16="http://schemas.microsoft.com/office/drawing/2014/main" id="{632C1C60-BF04-C347-87DF-490858E5A9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760" y="5301496"/>
            <a:ext cx="3648736" cy="287745"/>
          </a:xfrm>
          <a:noFill/>
        </p:spPr>
        <p:txBody>
          <a:bodyPr/>
          <a:lstStyle/>
          <a:p>
            <a:r>
              <a:rPr lang="en-CA" b="1" dirty="0" smtClean="0">
                <a:solidFill>
                  <a:srgbClr val="183351"/>
                </a:solidFill>
              </a:rPr>
              <a:t>18 </a:t>
            </a:r>
            <a:r>
              <a:rPr lang="en-CA" b="1" dirty="0" err="1" smtClean="0">
                <a:solidFill>
                  <a:srgbClr val="183351"/>
                </a:solidFill>
              </a:rPr>
              <a:t>décembre</a:t>
            </a:r>
            <a:r>
              <a:rPr lang="en-CA" b="1" dirty="0" smtClean="0">
                <a:solidFill>
                  <a:srgbClr val="183351"/>
                </a:solidFill>
              </a:rPr>
              <a:t> 2018</a:t>
            </a:r>
            <a:endParaRPr lang="en-CA" b="1" dirty="0">
              <a:solidFill>
                <a:srgbClr val="1833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5491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type="body" sz="quarter" idx="13"/>
          </p:nvPr>
        </p:nvSpPr>
        <p:spPr>
          <a:xfrm>
            <a:off x="274549" y="1152126"/>
            <a:ext cx="9112731" cy="5037374"/>
          </a:xfrm>
        </p:spPr>
        <p:txBody>
          <a:bodyPr/>
          <a:lstStyle/>
          <a:p>
            <a:pPr marL="355600" indent="-331788">
              <a:buAutoNum type="arabicPeriod"/>
              <a:defRPr/>
            </a:pPr>
            <a:r>
              <a:rPr lang="fr-CA" altLang="en-US" sz="1800" dirty="0" smtClean="0"/>
              <a:t>Géographie : </a:t>
            </a:r>
            <a:r>
              <a:rPr lang="fr-CA" altLang="en-US" sz="1800" dirty="0" smtClean="0">
                <a:solidFill>
                  <a:schemeClr val="accent4">
                    <a:lumMod val="75000"/>
                  </a:schemeClr>
                </a:solidFill>
              </a:rPr>
              <a:t>Nouvelle-Écosse </a:t>
            </a:r>
            <a:r>
              <a:rPr lang="fr-CA" altLang="en-US" sz="1800" dirty="0" smtClean="0"/>
              <a:t>(nouveau)</a:t>
            </a:r>
          </a:p>
          <a:p>
            <a:pPr marL="914400" lvl="1" indent="-514350">
              <a:buClr>
                <a:srgbClr val="31708D"/>
              </a:buClr>
              <a:buFont typeface="+mj-lt"/>
              <a:buAutoNum type="romanLcPeriod"/>
              <a:defRPr/>
            </a:pPr>
            <a:r>
              <a:rPr lang="fr-CA" altLang="en-US" sz="1800" dirty="0" smtClean="0"/>
              <a:t>Nouvelle-Écosse (N.-É) : 1 RMR (Halifax) et ~ 70 SDR </a:t>
            </a:r>
          </a:p>
          <a:p>
            <a:pPr marL="914400" lvl="1" indent="-514350">
              <a:buClr>
                <a:srgbClr val="31708D"/>
              </a:buClr>
              <a:buFont typeface="+mj-lt"/>
              <a:buAutoNum type="romanLcPeriod"/>
              <a:defRPr/>
            </a:pPr>
            <a:r>
              <a:rPr lang="fr-CA" altLang="en-US" sz="1800" dirty="0" smtClean="0"/>
              <a:t>Ontario (Ont.): 16 RMR et ~ 430 SDR</a:t>
            </a:r>
          </a:p>
          <a:p>
            <a:pPr marL="914400" lvl="1" indent="-514350">
              <a:buClr>
                <a:srgbClr val="31708D"/>
              </a:buClr>
              <a:buFont typeface="+mj-lt"/>
              <a:buAutoNum type="romanLcPeriod"/>
              <a:defRPr/>
            </a:pPr>
            <a:r>
              <a:rPr lang="fr-CA" altLang="en-US" sz="1800" dirty="0" smtClean="0"/>
              <a:t>Colombie-Britannique (C.-B.): 4 RMR et ~ 315 SDR</a:t>
            </a:r>
          </a:p>
          <a:p>
            <a:pPr marL="355600" indent="-331788">
              <a:spcBef>
                <a:spcPts val="1200"/>
              </a:spcBef>
              <a:buFont typeface="+mj-lt"/>
              <a:buAutoNum type="arabicPeriod" startAt="2"/>
              <a:defRPr/>
            </a:pPr>
            <a:r>
              <a:rPr lang="fr-CA" altLang="en-US" sz="1800" dirty="0" smtClean="0">
                <a:solidFill>
                  <a:schemeClr val="tx1"/>
                </a:solidFill>
              </a:rPr>
              <a:t>Nouveau fichier représentant le rôle foncier annuel municipal de 2018</a:t>
            </a:r>
          </a:p>
          <a:p>
            <a:pPr marL="914400" lvl="1" indent="-514350">
              <a:buClr>
                <a:srgbClr val="31708D"/>
              </a:buClr>
              <a:buFont typeface="+mj-lt"/>
              <a:buAutoNum type="romanLcPeriod"/>
              <a:defRPr/>
            </a:pPr>
            <a:r>
              <a:rPr lang="fr-CA" altLang="en-US" sz="1800" dirty="0" smtClean="0"/>
              <a:t>Stock N.-É. – décembre 2017; Ont. et C.-B</a:t>
            </a:r>
            <a:r>
              <a:rPr lang="fr-CA" altLang="en-US" sz="1800" dirty="0"/>
              <a:t>. – </a:t>
            </a:r>
            <a:r>
              <a:rPr lang="fr-CA" altLang="en-US" sz="1800" dirty="0" smtClean="0"/>
              <a:t>janvier 2018</a:t>
            </a:r>
          </a:p>
          <a:p>
            <a:pPr marL="914400" lvl="1" indent="-514350">
              <a:buClr>
                <a:srgbClr val="31708D"/>
              </a:buClr>
              <a:buFont typeface="+mj-lt"/>
              <a:buAutoNum type="romanLcPeriod"/>
              <a:defRPr/>
            </a:pPr>
            <a:r>
              <a:rPr lang="fr-CA" altLang="en-US" sz="1800" dirty="0" smtClean="0"/>
              <a:t>Valeur foncière : N.-É. </a:t>
            </a:r>
            <a:r>
              <a:rPr lang="fr-CA" altLang="en-US" sz="1800" dirty="0"/>
              <a:t>– </a:t>
            </a:r>
            <a:r>
              <a:rPr lang="fr-CA" altLang="en-US" sz="1800" dirty="0" smtClean="0"/>
              <a:t>janvier 2017; Ont. </a:t>
            </a:r>
            <a:r>
              <a:rPr lang="fr-CA" altLang="en-US" sz="1800" dirty="0"/>
              <a:t>– </a:t>
            </a:r>
            <a:r>
              <a:rPr lang="fr-CA" altLang="en-US" sz="1800" dirty="0" smtClean="0"/>
              <a:t>janvier 2016 ; C.-B. </a:t>
            </a:r>
            <a:r>
              <a:rPr lang="fr-CA" altLang="en-US" sz="1800" dirty="0"/>
              <a:t>– </a:t>
            </a:r>
            <a:r>
              <a:rPr lang="fr-CA" altLang="en-US" sz="1800" dirty="0" smtClean="0"/>
              <a:t>juillet 2017</a:t>
            </a:r>
          </a:p>
          <a:p>
            <a:pPr marL="363538" indent="-363538">
              <a:spcBef>
                <a:spcPts val="1200"/>
              </a:spcBef>
              <a:buFont typeface="+mj-lt"/>
              <a:buAutoNum type="arabicPeriod" startAt="3"/>
            </a:pPr>
            <a:r>
              <a:rPr lang="fr-CA" altLang="en-US" sz="1800" dirty="0" smtClean="0"/>
              <a:t>Données au niveau de la propriété avec variables dérivées au niveau du propriétaire</a:t>
            </a:r>
          </a:p>
          <a:p>
            <a:pPr marL="914400" lvl="1" indent="-514350">
              <a:buClr>
                <a:srgbClr val="31708D"/>
              </a:buClr>
              <a:buFont typeface="+mj-lt"/>
              <a:buAutoNum type="romanLcPeriod"/>
              <a:defRPr/>
            </a:pPr>
            <a:r>
              <a:rPr lang="fr-CA" altLang="en-US" sz="1800" dirty="0" smtClean="0"/>
              <a:t>Tableau statut de résident (résident, non-résident du Canada)</a:t>
            </a:r>
          </a:p>
          <a:p>
            <a:pPr marL="914400" lvl="1" indent="-514350">
              <a:buClr>
                <a:srgbClr val="31708D"/>
              </a:buClr>
              <a:buFont typeface="+mj-lt"/>
              <a:buAutoNum type="romanLcPeriod"/>
              <a:defRPr/>
            </a:pPr>
            <a:r>
              <a:rPr lang="fr-CA" altLang="en-US" sz="1800" dirty="0" smtClean="0"/>
              <a:t>Tableau sur le type de propriétaire (individu, non-individu)</a:t>
            </a:r>
          </a:p>
          <a:p>
            <a:pPr marL="914400" lvl="1" indent="-514350">
              <a:buClr>
                <a:srgbClr val="31708D"/>
              </a:buClr>
              <a:buFont typeface="+mj-lt"/>
              <a:buAutoNum type="romanLcPeriod"/>
              <a:defRPr/>
            </a:pPr>
            <a:r>
              <a:rPr lang="fr-CA" altLang="en-US" sz="1800" dirty="0" smtClean="0"/>
              <a:t>Dimensions : géographie (</a:t>
            </a:r>
            <a:r>
              <a:rPr lang="fr-CA" altLang="en-US" sz="1800" dirty="0" err="1" smtClean="0"/>
              <a:t>prov</a:t>
            </a:r>
            <a:r>
              <a:rPr lang="fr-CA" altLang="en-US" sz="1800" dirty="0" smtClean="0"/>
              <a:t>., RMR, SDR), type de propriété, période de construction</a:t>
            </a:r>
          </a:p>
          <a:p>
            <a:pPr marL="914400" lvl="1" indent="-514350">
              <a:buClr>
                <a:srgbClr val="31708D"/>
              </a:buClr>
              <a:buFont typeface="+mj-lt"/>
              <a:buAutoNum type="romanLcPeriod"/>
              <a:defRPr/>
            </a:pPr>
            <a:r>
              <a:rPr lang="fr-CA" altLang="en-US" sz="1800" dirty="0" smtClean="0"/>
              <a:t>Mesures : nombre, pourcentage, valeur foncière moyenne, médiane</a:t>
            </a:r>
            <a:r>
              <a:rPr lang="en-CA" altLang="en-US" sz="1800" dirty="0" smtClean="0"/>
              <a:t> et </a:t>
            </a:r>
            <a:r>
              <a:rPr lang="fr-CA" altLang="en-US" sz="1800" dirty="0" smtClean="0"/>
              <a:t>totale</a:t>
            </a:r>
          </a:p>
          <a:p>
            <a:pPr marL="514350" indent="-514350">
              <a:buFont typeface="+mj-lt"/>
              <a:buAutoNum type="arabicPeriod" startAt="3"/>
              <a:defRPr/>
            </a:pPr>
            <a:endParaRPr lang="en-CA" altLang="en-US" sz="2000" dirty="0"/>
          </a:p>
          <a:p>
            <a:pPr marL="0" indent="0">
              <a:buNone/>
            </a:pPr>
            <a:endParaRPr lang="en-C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7BCBCE4-348C-FE43-9E32-9F16AF4F429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13741" y="0"/>
            <a:ext cx="8978603" cy="1152126"/>
          </a:xfrm>
        </p:spPr>
        <p:txBody>
          <a:bodyPr/>
          <a:lstStyle/>
          <a:p>
            <a:r>
              <a:rPr lang="fr-CA" sz="3600" dirty="0" smtClean="0">
                <a:solidFill>
                  <a:srgbClr val="183351"/>
                </a:solidFill>
                <a:latin typeface="Century Gothic" panose="020B0502020202020204" pitchFamily="34" charset="0"/>
              </a:rPr>
              <a:t>Troisième diffusion du PSLC - </a:t>
            </a:r>
            <a:br>
              <a:rPr lang="fr-CA" sz="3600" dirty="0" smtClean="0">
                <a:solidFill>
                  <a:srgbClr val="183351"/>
                </a:solidFill>
                <a:latin typeface="Century Gothic" panose="020B0502020202020204" pitchFamily="34" charset="0"/>
              </a:rPr>
            </a:br>
            <a:r>
              <a:rPr lang="fr-CA" sz="3600" dirty="0" smtClean="0">
                <a:solidFill>
                  <a:srgbClr val="183351"/>
                </a:solidFill>
                <a:latin typeface="Century Gothic" panose="020B0502020202020204" pitchFamily="34" charset="0"/>
              </a:rPr>
              <a:t>le 11 décembre 2018 </a:t>
            </a:r>
            <a:endParaRPr lang="fr-CA" sz="3600" dirty="0">
              <a:solidFill>
                <a:srgbClr val="18335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7201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derniers résultats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450148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type="body" sz="quarter" idx="13"/>
          </p:nvPr>
        </p:nvSpPr>
        <p:spPr>
          <a:xfrm>
            <a:off x="335360" y="911906"/>
            <a:ext cx="9217024" cy="503737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fr-CA" altLang="en-US" sz="2400" dirty="0" smtClean="0"/>
              <a:t>La propriété des non-résidents varie en fonction de la géographie, du type et de l’âge de la propriété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fr-CA" altLang="en-US" sz="2400" dirty="0" smtClean="0"/>
              <a:t>Les non-résidents possèdent plus de condominiums, </a:t>
            </a:r>
            <a:r>
              <a:rPr lang="fr-CA" altLang="en-US" sz="2400" smtClean="0"/>
              <a:t>des propriétés plus </a:t>
            </a:r>
            <a:r>
              <a:rPr lang="fr-CA" altLang="en-US" sz="2400" dirty="0" smtClean="0"/>
              <a:t>neuves et plus chères à Vancouver et Toronto mais pas nécessairement à Halifax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fr-CA" altLang="en-US" sz="2400" dirty="0" smtClean="0"/>
              <a:t>La propriété des non-résidents est plus étendue à l’extérieur des grands centres urbains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fr-CA" altLang="en-US" sz="2400" dirty="0" smtClean="0"/>
              <a:t>Les non-individus (p. ex. entreprises, gouvernements, organisations à but non lucratif) possèdent moins de une propriété résidentielle sur 10 en Nouvelle-Écosse, en Ontario et en Colombie-Britannique; entre 43,2 % et la moitié sont des terrains vacants</a:t>
            </a:r>
          </a:p>
          <a:p>
            <a:pPr marL="0" indent="0">
              <a:buNone/>
              <a:defRPr/>
            </a:pPr>
            <a:r>
              <a:rPr lang="en-CA" sz="2000" u="sng" dirty="0" smtClean="0">
                <a:solidFill>
                  <a:schemeClr val="tx1"/>
                </a:solidFill>
                <a:hlinkClick r:id="rId3"/>
              </a:rPr>
              <a:t>https</a:t>
            </a:r>
            <a:r>
              <a:rPr lang="en-CA" sz="2000" u="sng" dirty="0">
                <a:solidFill>
                  <a:schemeClr val="tx1"/>
                </a:solidFill>
                <a:hlinkClick r:id="rId3"/>
              </a:rPr>
              <a:t>://www150.statcan.gc.ca/n1/daily-quotidien/181211/dq181211b-fra.htm</a:t>
            </a:r>
            <a:endParaRPr lang="en-CA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CA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1344" y="116632"/>
            <a:ext cx="8190656" cy="504055"/>
          </a:xfrm>
        </p:spPr>
        <p:txBody>
          <a:bodyPr/>
          <a:lstStyle/>
          <a:p>
            <a:r>
              <a:rPr lang="fr-CA" sz="3600" dirty="0">
                <a:solidFill>
                  <a:srgbClr val="183351"/>
                </a:solidFill>
                <a:latin typeface="Century Gothic" panose="020B0502020202020204" pitchFamily="34" charset="0"/>
              </a:rPr>
              <a:t>Faits saillants de la diffusion du PSLC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7BCBCE4-348C-FE43-9E32-9F16AF4F429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795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1343" y="116632"/>
            <a:ext cx="8224687" cy="700114"/>
          </a:xfrm>
        </p:spPr>
        <p:txBody>
          <a:bodyPr/>
          <a:lstStyle/>
          <a:p>
            <a:r>
              <a:rPr lang="fr-CA" altLang="en-US" sz="3000" dirty="0" smtClean="0"/>
              <a:t>Le taux de propriétés appartenant à des non-résidents est plus faible dans la RMR de Halifax</a:t>
            </a:r>
            <a:endParaRPr lang="fr-CA" alt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7BCBCE4-348C-FE43-9E32-9F16AF4F429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950" y="1179381"/>
            <a:ext cx="6322100" cy="449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5293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5832" y="86213"/>
            <a:ext cx="8393363" cy="612855"/>
          </a:xfrm>
        </p:spPr>
        <p:txBody>
          <a:bodyPr/>
          <a:lstStyle/>
          <a:p>
            <a:r>
              <a:rPr lang="fr-CA" altLang="en-US" dirty="0" smtClean="0"/>
              <a:t>À quelques exceptions près, la valeur des propriétés est plus élevée chez les propriétaires non-résidents à Vancouver et Toronto</a:t>
            </a:r>
            <a:endParaRPr lang="fr-CA" dirty="0">
              <a:solidFill>
                <a:srgbClr val="18335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7BCBCE4-348C-FE43-9E32-9F16AF4F429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29" y="2150008"/>
            <a:ext cx="12046371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131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8730" y="80863"/>
            <a:ext cx="8426897" cy="2022886"/>
          </a:xfrm>
        </p:spPr>
        <p:txBody>
          <a:bodyPr/>
          <a:lstStyle/>
          <a:p>
            <a:pPr marL="0" indent="0">
              <a:buNone/>
            </a:pPr>
            <a:r>
              <a:rPr lang="fr-CA" altLang="en-US" dirty="0" smtClean="0"/>
              <a:t>Appartements en copropriété moins courants et terrains vacants plus courants dans la RMR de Halifax</a:t>
            </a:r>
            <a:endParaRPr lang="fr-CA" alt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7BCBCE4-348C-FE43-9E32-9F16AF4F429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6874" y="1640334"/>
            <a:ext cx="5868753" cy="436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820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type="body" sz="quarter" idx="13"/>
          </p:nvPr>
        </p:nvSpPr>
        <p:spPr>
          <a:xfrm>
            <a:off x="407367" y="1683906"/>
            <a:ext cx="10213095" cy="4250685"/>
          </a:xfrm>
        </p:spPr>
        <p:txBody>
          <a:bodyPr/>
          <a:lstStyle/>
          <a:p>
            <a:r>
              <a:rPr lang="fr-CA" sz="2000" dirty="0" smtClean="0"/>
              <a:t>Près d’une propriété appartenant à des non-résidents sur quatre est située sur l’île du Cap-Breton</a:t>
            </a:r>
          </a:p>
          <a:p>
            <a:pPr lvl="1"/>
            <a:r>
              <a:rPr lang="fr-CA" sz="2000" dirty="0" smtClean="0">
                <a:solidFill>
                  <a:schemeClr val="tx1"/>
                </a:solidFill>
              </a:rPr>
              <a:t>Taux de propriétés appartenant à des non-résidents : 5,6 %</a:t>
            </a:r>
          </a:p>
          <a:p>
            <a:pPr lvl="1"/>
            <a:r>
              <a:rPr lang="fr-CA" sz="2000" dirty="0" smtClean="0">
                <a:solidFill>
                  <a:schemeClr val="tx1"/>
                </a:solidFill>
              </a:rPr>
              <a:t>La valeur moyenne des maisons individuelles non attenantes appartenant à des non-résident est plus élevée que celles appartenant à des résidents (</a:t>
            </a:r>
            <a:r>
              <a:rPr lang="fr-CA" sz="2000" dirty="0">
                <a:solidFill>
                  <a:schemeClr val="tx1"/>
                </a:solidFill>
              </a:rPr>
              <a:t>p</a:t>
            </a:r>
            <a:r>
              <a:rPr lang="fr-CA" sz="2000" dirty="0" smtClean="0">
                <a:solidFill>
                  <a:schemeClr val="tx1"/>
                </a:solidFill>
              </a:rPr>
              <a:t>. ex. 175 000 $ vs 128 000 $ à Richmond </a:t>
            </a:r>
            <a:r>
              <a:rPr lang="fr-CA" sz="2000" dirty="0" err="1" smtClean="0">
                <a:solidFill>
                  <a:schemeClr val="tx1"/>
                </a:solidFill>
              </a:rPr>
              <a:t>Subd</a:t>
            </a:r>
            <a:r>
              <a:rPr lang="fr-CA" sz="2000" dirty="0" smtClean="0">
                <a:solidFill>
                  <a:schemeClr val="tx1"/>
                </a:solidFill>
              </a:rPr>
              <a:t>. A; 153 000 $ vs 135 000 $ à Victoria </a:t>
            </a:r>
            <a:r>
              <a:rPr lang="fr-CA" sz="2000" dirty="0" err="1" smtClean="0">
                <a:solidFill>
                  <a:schemeClr val="tx1"/>
                </a:solidFill>
              </a:rPr>
              <a:t>Subd</a:t>
            </a:r>
            <a:r>
              <a:rPr lang="fr-CA" sz="2000" dirty="0" smtClean="0">
                <a:solidFill>
                  <a:schemeClr val="tx1"/>
                </a:solidFill>
              </a:rPr>
              <a:t>. B) </a:t>
            </a:r>
          </a:p>
          <a:p>
            <a:r>
              <a:rPr lang="fr-CA" sz="2000" dirty="0" smtClean="0"/>
              <a:t>La ville de </a:t>
            </a:r>
            <a:r>
              <a:rPr lang="fr-CA" sz="2000" dirty="0" err="1" smtClean="0"/>
              <a:t>Lunenburg</a:t>
            </a:r>
            <a:r>
              <a:rPr lang="fr-CA" sz="2000" dirty="0" smtClean="0"/>
              <a:t>, site inscrit à la liste du patrimoine mondial de l’UNESCO qui longe la côte sud de la Nouvelle-Écosse, affiche un taux de propriétés appartenant à des non-résidents de 6,2 %</a:t>
            </a:r>
          </a:p>
          <a:p>
            <a:r>
              <a:rPr lang="fr-CA" sz="2000" dirty="0" smtClean="0">
                <a:solidFill>
                  <a:schemeClr val="tx1"/>
                </a:solidFill>
              </a:rPr>
              <a:t>De même, le taux de propriétés appartenant à des non-résidents est de 15,9 </a:t>
            </a:r>
            <a:r>
              <a:rPr lang="fr-CA" sz="2000" dirty="0">
                <a:solidFill>
                  <a:schemeClr val="tx1"/>
                </a:solidFill>
              </a:rPr>
              <a:t>% à </a:t>
            </a:r>
            <a:r>
              <a:rPr lang="fr-CA" sz="2000" dirty="0" smtClean="0">
                <a:solidFill>
                  <a:schemeClr val="tx1"/>
                </a:solidFill>
              </a:rPr>
              <a:t>Whistler (C</a:t>
            </a:r>
            <a:r>
              <a:rPr lang="fr-CA" sz="2000" dirty="0">
                <a:solidFill>
                  <a:schemeClr val="tx1"/>
                </a:solidFill>
              </a:rPr>
              <a:t>.-</a:t>
            </a:r>
            <a:r>
              <a:rPr lang="fr-CA" sz="2000" dirty="0" smtClean="0">
                <a:solidFill>
                  <a:schemeClr val="tx1"/>
                </a:solidFill>
              </a:rPr>
              <a:t>B.) et de 9,7 % à Rideau </a:t>
            </a:r>
            <a:r>
              <a:rPr lang="fr-CA" sz="2000" dirty="0" err="1" smtClean="0">
                <a:solidFill>
                  <a:schemeClr val="tx1"/>
                </a:solidFill>
              </a:rPr>
              <a:t>Lakes</a:t>
            </a:r>
            <a:r>
              <a:rPr lang="fr-CA" sz="2000" dirty="0">
                <a:solidFill>
                  <a:schemeClr val="tx1"/>
                </a:solidFill>
              </a:rPr>
              <a:t> </a:t>
            </a:r>
            <a:r>
              <a:rPr lang="fr-CA" sz="2000" dirty="0" smtClean="0">
                <a:solidFill>
                  <a:schemeClr val="tx1"/>
                </a:solidFill>
              </a:rPr>
              <a:t>(Ont.), et 5,6 % à </a:t>
            </a:r>
            <a:r>
              <a:rPr lang="fr-CA" sz="2000" dirty="0" err="1" smtClean="0">
                <a:solidFill>
                  <a:schemeClr val="tx1"/>
                </a:solidFill>
              </a:rPr>
              <a:t>Muskoka</a:t>
            </a:r>
            <a:r>
              <a:rPr lang="fr-CA" sz="2000" dirty="0" smtClean="0">
                <a:solidFill>
                  <a:schemeClr val="tx1"/>
                </a:solidFill>
              </a:rPr>
              <a:t> </a:t>
            </a:r>
            <a:r>
              <a:rPr lang="fr-CA" sz="2000" dirty="0" err="1" smtClean="0">
                <a:solidFill>
                  <a:schemeClr val="tx1"/>
                </a:solidFill>
              </a:rPr>
              <a:t>Lakes</a:t>
            </a:r>
            <a:r>
              <a:rPr lang="fr-CA" sz="2000" dirty="0">
                <a:solidFill>
                  <a:schemeClr val="tx1"/>
                </a:solidFill>
              </a:rPr>
              <a:t> </a:t>
            </a:r>
            <a:r>
              <a:rPr lang="fr-CA" sz="2000" dirty="0" smtClean="0">
                <a:solidFill>
                  <a:schemeClr val="tx1"/>
                </a:solidFill>
              </a:rPr>
              <a:t>(Ont.)</a:t>
            </a:r>
          </a:p>
          <a:p>
            <a:pPr marL="857250" lvl="1" indent="-457200">
              <a:buFont typeface="+mj-lt"/>
              <a:buAutoNum type="arabicPeriod"/>
            </a:pPr>
            <a:endParaRPr lang="fr-CA" altLang="en-US" sz="1800" dirty="0" smtClean="0"/>
          </a:p>
          <a:p>
            <a:pPr marL="0" indent="0">
              <a:buNone/>
            </a:pPr>
            <a:r>
              <a:rPr lang="fr-CA" sz="2400" dirty="0" smtClean="0"/>
              <a:t> </a:t>
            </a:r>
            <a:endParaRPr lang="fr-CA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1343" y="116632"/>
            <a:ext cx="8508773" cy="504055"/>
          </a:xfrm>
        </p:spPr>
        <p:txBody>
          <a:bodyPr/>
          <a:lstStyle/>
          <a:p>
            <a:r>
              <a:rPr lang="fr-CA" altLang="en-US" dirty="0" smtClean="0"/>
              <a:t>La prévalence de propriétés appartenant à des non-résidents est plus élevée dans les destinations récréatives</a:t>
            </a:r>
            <a:endParaRPr lang="fr-CA" dirty="0">
              <a:solidFill>
                <a:srgbClr val="18335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7BCBCE4-348C-FE43-9E32-9F16AF4F4295}" type="slidenum">
              <a:rPr lang="fr-CA" smtClean="0"/>
              <a:pPr>
                <a:defRPr/>
              </a:pPr>
              <a:t>16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895280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5360" y="160927"/>
            <a:ext cx="7488832" cy="1081947"/>
          </a:xfrm>
        </p:spPr>
        <p:txBody>
          <a:bodyPr/>
          <a:lstStyle/>
          <a:p>
            <a:r>
              <a:rPr lang="fr-CA" altLang="en-US" dirty="0" smtClean="0"/>
              <a:t>Les non-individus possèdent moins de 1 propriété résidentielle sur 10</a:t>
            </a:r>
            <a:endParaRPr lang="fr-CA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7BCBCE4-348C-FE43-9E32-9F16AF4F429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642" y="1242874"/>
            <a:ext cx="6437934" cy="46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216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Prochaines étapes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787008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C44F077B-5958-804B-ABA9-C931FB5A2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0"/>
            <a:ext cx="6789340" cy="620688"/>
          </a:xfrm>
        </p:spPr>
        <p:txBody>
          <a:bodyPr anchor="ctr"/>
          <a:lstStyle/>
          <a:p>
            <a:pPr marL="23812">
              <a:buClr>
                <a:srgbClr val="31708D"/>
              </a:buClr>
            </a:pPr>
            <a:r>
              <a:rPr lang="fr-CA" sz="3600" dirty="0"/>
              <a:t>Articles détaillés, hiver 2019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="" xmlns:a16="http://schemas.microsoft.com/office/drawing/2014/main" id="{21AECBF2-C91F-F540-A4DC-68479EDEB1DA}"/>
              </a:ext>
            </a:extLst>
          </p:cNvPr>
          <p:cNvSpPr txBox="1">
            <a:spLocks/>
          </p:cNvSpPr>
          <p:nvPr/>
        </p:nvSpPr>
        <p:spPr>
          <a:xfrm>
            <a:off x="335360" y="908720"/>
            <a:ext cx="9037512" cy="525658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None/>
              <a:defRPr sz="24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31788">
              <a:buClr>
                <a:srgbClr val="31708D"/>
              </a:buClr>
              <a:buFont typeface="Wingdings" charset="2"/>
              <a:buAutoNum type="arabicPeriod"/>
              <a:defRPr/>
            </a:pPr>
            <a:r>
              <a:rPr lang="fr-CA" altLang="en-US" dirty="0" smtClean="0"/>
              <a:t>Aperçus économiques</a:t>
            </a:r>
          </a:p>
          <a:p>
            <a:pPr marL="914400" lvl="1" indent="-514350">
              <a:buClr>
                <a:srgbClr val="31708D"/>
              </a:buClr>
              <a:buFont typeface="+mj-lt"/>
              <a:buAutoNum type="romanLcPeriod"/>
              <a:defRPr/>
            </a:pPr>
            <a:r>
              <a:rPr lang="fr-CA" altLang="en-US" dirty="0" smtClean="0"/>
              <a:t>Propriété des immigrants</a:t>
            </a:r>
          </a:p>
          <a:p>
            <a:pPr marL="914400" lvl="1" indent="-514350">
              <a:buClr>
                <a:srgbClr val="31708D"/>
              </a:buClr>
              <a:buFont typeface="+mj-lt"/>
              <a:buAutoNum type="romanLcPeriod"/>
              <a:defRPr/>
            </a:pPr>
            <a:r>
              <a:rPr lang="fr-CA" altLang="en-US" dirty="0" smtClean="0"/>
              <a:t>Propriété de plusieurs résidences</a:t>
            </a:r>
          </a:p>
          <a:p>
            <a:pPr marL="400050" lvl="1">
              <a:buClr>
                <a:srgbClr val="31708D"/>
              </a:buClr>
              <a:defRPr/>
            </a:pPr>
            <a:endParaRPr lang="fr-CA" altLang="en-US" sz="1800" dirty="0" smtClean="0"/>
          </a:p>
          <a:p>
            <a:pPr marL="355600" indent="-331788">
              <a:buClr>
                <a:srgbClr val="31708D"/>
              </a:buClr>
              <a:buFont typeface="Wingdings" charset="2"/>
              <a:buAutoNum type="arabicPeriod"/>
              <a:defRPr/>
            </a:pPr>
            <a:r>
              <a:rPr lang="fr-CA" altLang="en-US" dirty="0" smtClean="0"/>
              <a:t>Articles avec la SCHL – approche par thème et par juridiction</a:t>
            </a:r>
          </a:p>
          <a:p>
            <a:pPr marL="881062" lvl="1" indent="-400050">
              <a:buClr>
                <a:srgbClr val="31708D"/>
              </a:buClr>
              <a:buFont typeface="+mj-lt"/>
              <a:buAutoNum type="romanLcPeriod"/>
              <a:defRPr/>
            </a:pPr>
            <a:r>
              <a:rPr lang="fr-CA" altLang="en-US" dirty="0" smtClean="0"/>
              <a:t>Profil des propriétaires non-individuels</a:t>
            </a:r>
          </a:p>
          <a:p>
            <a:pPr marL="881062" lvl="1" indent="-400050">
              <a:buClr>
                <a:srgbClr val="31708D"/>
              </a:buClr>
              <a:buFont typeface="+mj-lt"/>
              <a:buAutoNum type="romanLcPeriod"/>
              <a:defRPr/>
            </a:pPr>
            <a:r>
              <a:rPr lang="fr-CA" altLang="en-US" dirty="0" smtClean="0"/>
              <a:t>Propriété mixte – résidents et non-résidents</a:t>
            </a:r>
          </a:p>
          <a:p>
            <a:pPr marL="881062" lvl="1" indent="-400050">
              <a:buClr>
                <a:srgbClr val="31708D"/>
              </a:buClr>
              <a:buFont typeface="+mj-lt"/>
              <a:buAutoNum type="romanLcPeriod"/>
              <a:defRPr/>
            </a:pPr>
            <a:r>
              <a:rPr lang="fr-CA" altLang="en-US" dirty="0"/>
              <a:t>Évolution des superficies habitables par période de construction</a:t>
            </a:r>
          </a:p>
          <a:p>
            <a:pPr marL="881062" lvl="1" indent="-400050">
              <a:buClr>
                <a:srgbClr val="31708D"/>
              </a:buClr>
              <a:buFont typeface="+mj-lt"/>
              <a:buAutoNum type="romanLcPeriod"/>
              <a:defRPr/>
            </a:pPr>
            <a:r>
              <a:rPr lang="fr-CA" altLang="en-US" dirty="0" smtClean="0"/>
              <a:t>Propriété des investisseurs individuels</a:t>
            </a:r>
          </a:p>
          <a:p>
            <a:pPr marL="881062" lvl="1" indent="-400050">
              <a:buClr>
                <a:srgbClr val="31708D"/>
              </a:buClr>
              <a:buFont typeface="+mj-lt"/>
              <a:buAutoNum type="romanLcPeriod"/>
              <a:defRPr/>
            </a:pPr>
            <a:r>
              <a:rPr lang="fr-CA" altLang="en-US" dirty="0" smtClean="0"/>
              <a:t>Propriété des non-résidents en dehors de Vancouver et Toronto</a:t>
            </a:r>
          </a:p>
          <a:p>
            <a:pPr marL="881062" lvl="1" indent="-400050">
              <a:buClr>
                <a:srgbClr val="31708D"/>
              </a:buClr>
              <a:buFont typeface="+mj-lt"/>
              <a:buAutoNum type="romanLcPeriod"/>
              <a:defRPr/>
            </a:pPr>
            <a:r>
              <a:rPr lang="fr-CA" altLang="en-US" dirty="0" smtClean="0"/>
              <a:t>Étude sur les terrains vacants à des fins résidentielles</a:t>
            </a:r>
          </a:p>
          <a:p>
            <a:pPr marL="914400" lvl="1" indent="-514350">
              <a:buClr>
                <a:srgbClr val="31708D"/>
              </a:buClr>
              <a:buFont typeface="+mj-lt"/>
              <a:buAutoNum type="romanLcPeriod"/>
              <a:defRPr/>
            </a:pPr>
            <a:endParaRPr lang="fr-CA" altLang="en-US" sz="180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11177620" y="5321589"/>
            <a:ext cx="576064" cy="476250"/>
          </a:xfrm>
        </p:spPr>
        <p:txBody>
          <a:bodyPr/>
          <a:lstStyle/>
          <a:p>
            <a:pPr>
              <a:defRPr/>
            </a:pPr>
            <a:fld id="{46D1C479-3304-4AEF-A81E-03509624CB3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1427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814" y="248668"/>
            <a:ext cx="6720234" cy="575469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Table des matières</a:t>
            </a:r>
            <a:endParaRPr lang="fr-CA" dirty="0"/>
          </a:p>
        </p:txBody>
      </p:sp>
      <p:sp>
        <p:nvSpPr>
          <p:cNvPr id="3" name="Rectangle 2"/>
          <p:cNvSpPr/>
          <p:nvPr>
            <p:custDataLst>
              <p:tags r:id="rId1"/>
            </p:custDataLst>
          </p:nvPr>
        </p:nvSpPr>
        <p:spPr>
          <a:xfrm>
            <a:off x="863228" y="1711930"/>
            <a:ext cx="457200" cy="457200"/>
          </a:xfrm>
          <a:prstGeom prst="rect">
            <a:avLst/>
          </a:prstGeom>
          <a:solidFill>
            <a:srgbClr val="428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dirty="0" smtClean="0">
                <a:solidFill>
                  <a:prstClr val="white"/>
                </a:solidFill>
                <a:cs typeface="Arial" pitchFamily="34" charset="0"/>
              </a:rPr>
              <a:t>1</a:t>
            </a:r>
            <a:endParaRPr lang="fr-CA" sz="20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2829" y="1653464"/>
            <a:ext cx="1824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Contexte</a:t>
            </a:r>
            <a:endParaRPr lang="fr-CA" sz="3200" dirty="0">
              <a:solidFill>
                <a:prstClr val="black">
                  <a:lumMod val="65000"/>
                  <a:lumOff val="35000"/>
                </a:prstClr>
              </a:solidFill>
              <a:cs typeface="Arial" pitchFamily="34" charset="0"/>
            </a:endParaRPr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863228" y="2621008"/>
            <a:ext cx="457200" cy="45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dirty="0" smtClean="0">
                <a:solidFill>
                  <a:prstClr val="white"/>
                </a:solidFill>
                <a:cs typeface="Arial" pitchFamily="34" charset="0"/>
              </a:rPr>
              <a:t>2</a:t>
            </a:r>
            <a:endParaRPr lang="fr-CA" sz="20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8516" y="2557221"/>
            <a:ext cx="4100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Les derniers résultats</a:t>
            </a:r>
            <a:endParaRPr lang="fr-CA" sz="3200" dirty="0">
              <a:solidFill>
                <a:prstClr val="black">
                  <a:lumMod val="65000"/>
                  <a:lumOff val="35000"/>
                </a:prstClr>
              </a:solidFill>
              <a:cs typeface="Arial" pitchFamily="34" charset="0"/>
            </a:endParaRPr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>
          <a:xfrm>
            <a:off x="863228" y="3524765"/>
            <a:ext cx="457200" cy="457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dirty="0" smtClean="0">
                <a:solidFill>
                  <a:prstClr val="white"/>
                </a:solidFill>
                <a:cs typeface="Arial" pitchFamily="34" charset="0"/>
              </a:rPr>
              <a:t>3</a:t>
            </a:r>
            <a:endParaRPr lang="fr-CA" sz="20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8516" y="3460978"/>
            <a:ext cx="35782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Prochaines étapes</a:t>
            </a:r>
            <a:endParaRPr lang="fr-CA" sz="3200" dirty="0">
              <a:solidFill>
                <a:prstClr val="black">
                  <a:lumMod val="65000"/>
                  <a:lumOff val="35000"/>
                </a:prstClr>
              </a:solidFill>
              <a:cs typeface="Arial" pitchFamily="34" charset="0"/>
            </a:endParaRPr>
          </a:p>
        </p:txBody>
      </p:sp>
      <p:sp>
        <p:nvSpPr>
          <p:cNvPr id="15" name="Slide Number Placeholder 3"/>
          <p:cNvSpPr txBox="1">
            <a:spLocks/>
          </p:cNvSpPr>
          <p:nvPr/>
        </p:nvSpPr>
        <p:spPr>
          <a:xfrm>
            <a:off x="10961848" y="5611569"/>
            <a:ext cx="768085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8E0BAD9-C6D8-46E1-89B8-8F3F0FE58901}" type="slidenum">
              <a:rPr lang="fr-CA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</a:t>
            </a:fld>
            <a:endParaRPr lang="fr-CA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1231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043" y="759983"/>
            <a:ext cx="4510103" cy="415745"/>
          </a:xfrm>
        </p:spPr>
        <p:txBody>
          <a:bodyPr/>
          <a:lstStyle/>
          <a:p>
            <a:r>
              <a:rPr lang="en-CA" dirty="0" smtClean="0"/>
              <a:t>Diffusion</a:t>
            </a:r>
            <a:endParaRPr lang="fr-CA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38357" y="1227711"/>
            <a:ext cx="5053151" cy="4442980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fr-CA" altLang="en-US" sz="6200" b="1" dirty="0" smtClean="0"/>
              <a:t>Élargir la couverture géographique</a:t>
            </a:r>
          </a:p>
          <a:p>
            <a:pPr lvl="1">
              <a:defRPr/>
            </a:pPr>
            <a:r>
              <a:rPr lang="fr-CA" altLang="en-US" sz="6200" dirty="0" smtClean="0"/>
              <a:t>Nouveau Brunswick</a:t>
            </a:r>
          </a:p>
          <a:p>
            <a:pPr lvl="1">
              <a:defRPr/>
            </a:pPr>
            <a:r>
              <a:rPr lang="fr-CA" altLang="en-US" sz="6200" dirty="0" smtClean="0"/>
              <a:t>Yukon</a:t>
            </a:r>
          </a:p>
          <a:p>
            <a:pPr>
              <a:defRPr/>
            </a:pPr>
            <a:r>
              <a:rPr lang="fr-CA" altLang="en-US" sz="6200" b="1" dirty="0" smtClean="0"/>
              <a:t>Étendre les variables publiées</a:t>
            </a:r>
          </a:p>
          <a:p>
            <a:pPr lvl="1">
              <a:buClr>
                <a:srgbClr val="31708D"/>
              </a:buClr>
              <a:buFont typeface="Arial" charset="0"/>
              <a:buChar char="•"/>
              <a:defRPr/>
            </a:pPr>
            <a:r>
              <a:rPr lang="fr-CA" altLang="en-US" sz="6200" dirty="0" smtClean="0"/>
              <a:t>Valeur foncière ajustée (avec même date de référence)</a:t>
            </a:r>
          </a:p>
          <a:p>
            <a:pPr lvl="1">
              <a:buClr>
                <a:srgbClr val="31708D"/>
              </a:buClr>
              <a:buFont typeface="Arial" charset="0"/>
              <a:buChar char="•"/>
              <a:defRPr/>
            </a:pPr>
            <a:r>
              <a:rPr lang="fr-CA" altLang="en-US" sz="6200" dirty="0" smtClean="0"/>
              <a:t>Utilisation de la propriété (logement du propriétaire, investissement et loisir)</a:t>
            </a:r>
          </a:p>
          <a:p>
            <a:pPr lvl="1">
              <a:buClr>
                <a:srgbClr val="31708D"/>
              </a:buClr>
              <a:buFont typeface="Arial" charset="0"/>
              <a:buChar char="•"/>
              <a:defRPr/>
            </a:pPr>
            <a:r>
              <a:rPr lang="fr-CA" altLang="en-US" sz="6200" dirty="0" smtClean="0"/>
              <a:t>Citoyenneté</a:t>
            </a:r>
          </a:p>
          <a:p>
            <a:pPr lvl="1">
              <a:buClr>
                <a:srgbClr val="31708D"/>
              </a:buClr>
              <a:buFont typeface="Arial" charset="0"/>
              <a:buChar char="•"/>
              <a:defRPr/>
            </a:pPr>
            <a:r>
              <a:rPr lang="fr-CA" altLang="en-US" sz="6200" dirty="0" smtClean="0"/>
              <a:t>Revenu</a:t>
            </a:r>
          </a:p>
          <a:p>
            <a:pPr lvl="1">
              <a:buClr>
                <a:srgbClr val="31708D"/>
              </a:buClr>
              <a:buFont typeface="Arial" charset="0"/>
              <a:buChar char="•"/>
              <a:defRPr/>
            </a:pPr>
            <a:r>
              <a:rPr lang="fr-CA" altLang="en-US" sz="6200" dirty="0" err="1"/>
              <a:t>A</a:t>
            </a:r>
            <a:r>
              <a:rPr lang="fr-CA" altLang="en-US" sz="6200" dirty="0" err="1" smtClean="0"/>
              <a:t>bordabilité</a:t>
            </a:r>
            <a:endParaRPr lang="fr-CA" altLang="en-US" sz="6200" dirty="0" smtClean="0"/>
          </a:p>
          <a:p>
            <a:pPr lvl="1">
              <a:buClr>
                <a:srgbClr val="31708D"/>
              </a:buClr>
              <a:buFont typeface="Arial" charset="0"/>
              <a:buChar char="•"/>
              <a:defRPr/>
            </a:pPr>
            <a:r>
              <a:rPr lang="fr-CA" altLang="en-US" sz="6200" dirty="0" smtClean="0"/>
              <a:t>Financement par hypothèque</a:t>
            </a:r>
          </a:p>
          <a:p>
            <a:pPr>
              <a:defRPr/>
            </a:pPr>
            <a:r>
              <a:rPr lang="fr-CA" altLang="en-US" sz="6200" b="1" dirty="0" smtClean="0"/>
              <a:t>Améliorer l’accès</a:t>
            </a:r>
          </a:p>
          <a:p>
            <a:pPr lvl="1">
              <a:defRPr/>
            </a:pPr>
            <a:r>
              <a:rPr lang="fr-CA" altLang="en-US" sz="6200" dirty="0" smtClean="0"/>
              <a:t>Outil de visualisation</a:t>
            </a:r>
          </a:p>
          <a:p>
            <a:pPr lvl="1">
              <a:defRPr/>
            </a:pPr>
            <a:r>
              <a:rPr lang="fr-CA" altLang="en-US" sz="6200" dirty="0" smtClean="0"/>
              <a:t>Centres de données de recherche</a:t>
            </a:r>
          </a:p>
          <a:p>
            <a:pPr lvl="1">
              <a:defRPr/>
            </a:pPr>
            <a:r>
              <a:rPr lang="fr-CA" altLang="en-US" sz="6200" dirty="0">
                <a:solidFill>
                  <a:schemeClr val="tx1"/>
                </a:solidFill>
              </a:rPr>
              <a:t>Technologie avec infrastructure virtuelle (VDI) </a:t>
            </a:r>
          </a:p>
          <a:p>
            <a:pPr lvl="1">
              <a:defRPr/>
            </a:pPr>
            <a:r>
              <a:rPr lang="fr-CA" altLang="en-US" sz="6200" dirty="0">
                <a:solidFill>
                  <a:schemeClr val="tx1"/>
                </a:solidFill>
              </a:rPr>
              <a:t>Accès à distance en temps réel (RTRA</a:t>
            </a:r>
            <a:r>
              <a:rPr lang="fr-CA" altLang="en-US" sz="6200" dirty="0" smtClean="0">
                <a:solidFill>
                  <a:schemeClr val="tx1"/>
                </a:solidFill>
              </a:rPr>
              <a:t>)</a:t>
            </a:r>
          </a:p>
          <a:p>
            <a:pPr lvl="1">
              <a:defRPr/>
            </a:pPr>
            <a:r>
              <a:rPr lang="fr-CA" altLang="en-US" sz="6200" dirty="0" smtClean="0">
                <a:solidFill>
                  <a:schemeClr val="tx1"/>
                </a:solidFill>
              </a:rPr>
              <a:t>Développement d’un portail de statistiques sur le logement</a:t>
            </a:r>
            <a:endParaRPr lang="fr-CA" altLang="en-US" sz="6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CA" altLang="en-US" sz="6200" b="1" dirty="0" smtClean="0"/>
              <a:t>Développer un cadre de qualité</a:t>
            </a:r>
          </a:p>
          <a:p>
            <a:pPr>
              <a:defRPr/>
            </a:pPr>
            <a:endParaRPr lang="en-CA" altLang="en-US" sz="2400" dirty="0" smtClean="0"/>
          </a:p>
          <a:p>
            <a:pPr>
              <a:defRPr/>
            </a:pPr>
            <a:endParaRPr lang="en-CA" altLang="en-US" sz="2400" dirty="0"/>
          </a:p>
          <a:p>
            <a:pPr marL="0" indent="0">
              <a:buNone/>
            </a:pPr>
            <a:endParaRPr lang="en-CA" sz="1800" dirty="0"/>
          </a:p>
          <a:p>
            <a:pPr marL="0" indent="0">
              <a:buNone/>
            </a:pPr>
            <a:endParaRPr lang="en-CA" sz="1800" dirty="0"/>
          </a:p>
          <a:p>
            <a:endParaRPr lang="en-CA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19504" y="986991"/>
            <a:ext cx="4532312" cy="574143"/>
          </a:xfrm>
        </p:spPr>
        <p:txBody>
          <a:bodyPr/>
          <a:lstStyle/>
          <a:p>
            <a:r>
              <a:rPr lang="fr-CA" dirty="0" smtClean="0"/>
              <a:t>Développement </a:t>
            </a:r>
            <a:br>
              <a:rPr lang="fr-CA" dirty="0" smtClean="0"/>
            </a:br>
            <a:r>
              <a:rPr lang="fr-CA" dirty="0" smtClean="0"/>
              <a:t>et production</a:t>
            </a:r>
            <a:endParaRPr lang="fr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8563" y="1571695"/>
            <a:ext cx="5084324" cy="3677108"/>
          </a:xfrm>
        </p:spPr>
        <p:txBody>
          <a:bodyPr/>
          <a:lstStyle/>
          <a:p>
            <a:pPr>
              <a:defRPr/>
            </a:pPr>
            <a:r>
              <a:rPr lang="fr-CA" altLang="en-US" sz="2000" dirty="0" smtClean="0"/>
              <a:t>Intégrer d’autres juridictions</a:t>
            </a:r>
          </a:p>
          <a:p>
            <a:pPr>
              <a:defRPr/>
            </a:pPr>
            <a:r>
              <a:rPr lang="fr-CA" altLang="en-US" sz="2000" dirty="0" smtClean="0"/>
              <a:t>Ajuster le plan d’analyse et diffusion pour le rendre plus flexible</a:t>
            </a:r>
          </a:p>
          <a:p>
            <a:pPr>
              <a:defRPr/>
            </a:pPr>
            <a:r>
              <a:rPr lang="fr-CA" altLang="en-US" sz="2000" dirty="0" smtClean="0"/>
              <a:t>Accroître les partenariats avec les utilisateurs pour améliorer l’expertise et la capacité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16632"/>
            <a:ext cx="8864303" cy="591369"/>
          </a:xfrm>
        </p:spPr>
        <p:txBody>
          <a:bodyPr anchor="ctr"/>
          <a:lstStyle/>
          <a:p>
            <a:r>
              <a:rPr lang="fr-CA" sz="3600" dirty="0"/>
              <a:t>Prochaines étapes du PSLC en 2019 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11177620" y="5321589"/>
            <a:ext cx="576064" cy="476250"/>
          </a:xfrm>
        </p:spPr>
        <p:txBody>
          <a:bodyPr/>
          <a:lstStyle/>
          <a:p>
            <a:pPr>
              <a:defRPr/>
            </a:pPr>
            <a:fld id="{689863BA-3969-44CD-993F-94975254D6D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4468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1AECBF2-C91F-F540-A4DC-68479EDEB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3352" y="620688"/>
            <a:ext cx="10009112" cy="5256584"/>
          </a:xfrm>
        </p:spPr>
        <p:txBody>
          <a:bodyPr/>
          <a:lstStyle/>
          <a:p>
            <a:pPr marL="800100" lvl="1" indent="-342900">
              <a:buClr>
                <a:srgbClr val="31708D"/>
              </a:buClr>
              <a:buFont typeface="Arial" panose="020B0604020202020204" pitchFamily="34" charset="0"/>
              <a:buChar char="•"/>
              <a:defRPr/>
            </a:pPr>
            <a:r>
              <a:rPr lang="fr-CA" altLang="en-US" sz="1600" dirty="0"/>
              <a:t>Dépendance envers les fournisseurs externes </a:t>
            </a:r>
            <a:r>
              <a:rPr lang="fr-CA" altLang="en-US" sz="1600" dirty="0" smtClean="0"/>
              <a:t>pour l’acquisition de fichiers administratifs</a:t>
            </a:r>
          </a:p>
          <a:p>
            <a:pPr marL="800100" lvl="1" indent="-342900">
              <a:buClr>
                <a:srgbClr val="31708D"/>
              </a:buClr>
              <a:buFont typeface="Arial" panose="020B0604020202020204" pitchFamily="34" charset="0"/>
              <a:buChar char="•"/>
              <a:defRPr/>
            </a:pPr>
            <a:r>
              <a:rPr lang="fr-CA" altLang="en-US" sz="1600" dirty="0" smtClean="0"/>
              <a:t>Contrôle de la portée</a:t>
            </a:r>
          </a:p>
          <a:p>
            <a:pPr marL="800100" lvl="1" indent="-342900">
              <a:buClr>
                <a:srgbClr val="31708D"/>
              </a:buClr>
              <a:buFont typeface="Arial" panose="020B0604020202020204" pitchFamily="34" charset="0"/>
              <a:buChar char="•"/>
              <a:defRPr/>
            </a:pPr>
            <a:r>
              <a:rPr lang="fr-CA" altLang="en-US" sz="1600" dirty="0" smtClean="0"/>
              <a:t>Rencontrer les besoins des utilisateurs</a:t>
            </a:r>
          </a:p>
          <a:p>
            <a:pPr marL="800100" lvl="1" indent="-342900">
              <a:buClr>
                <a:srgbClr val="31708D"/>
              </a:buClr>
              <a:buFont typeface="Arial" panose="020B0604020202020204" pitchFamily="34" charset="0"/>
              <a:buChar char="•"/>
              <a:defRPr/>
            </a:pPr>
            <a:r>
              <a:rPr lang="fr-CA" altLang="en-US" sz="1600" dirty="0" smtClean="0"/>
              <a:t>Plan ou calendrier de diffusion affecté par des changements de dernière minute concernant l’analyse ou les priorités </a:t>
            </a:r>
          </a:p>
          <a:p>
            <a:pPr marL="800100" lvl="1" indent="-342900">
              <a:buClr>
                <a:srgbClr val="31708D"/>
              </a:buClr>
              <a:buFont typeface="Arial" panose="020B0604020202020204" pitchFamily="34" charset="0"/>
              <a:buChar char="•"/>
              <a:defRPr/>
            </a:pPr>
            <a:r>
              <a:rPr lang="fr-CA" altLang="en-US" sz="1600" dirty="0" smtClean="0"/>
              <a:t>Perception du public face à l’acquisition et utilisation de données administratives </a:t>
            </a:r>
          </a:p>
          <a:p>
            <a:pPr marL="800100" lvl="1" indent="-342900">
              <a:buClr>
                <a:srgbClr val="31708D"/>
              </a:buClr>
              <a:buFont typeface="Arial" panose="020B0604020202020204" pitchFamily="34" charset="0"/>
              <a:buChar char="•"/>
              <a:defRPr/>
            </a:pPr>
            <a:r>
              <a:rPr lang="fr-CA" altLang="en-US" sz="1600" dirty="0" smtClean="0"/>
              <a:t>Capacité à obtenir une infrastructure de TI suffisamment puissante</a:t>
            </a:r>
          </a:p>
          <a:p>
            <a:pPr marL="800100" lvl="1" indent="-342900">
              <a:buClr>
                <a:srgbClr val="31708D"/>
              </a:buClr>
              <a:buFont typeface="Arial" panose="020B0604020202020204" pitchFamily="34" charset="0"/>
              <a:buChar char="•"/>
              <a:defRPr/>
            </a:pPr>
            <a:r>
              <a:rPr lang="fr-CA" altLang="en-US" sz="1600" dirty="0" smtClean="0"/>
              <a:t>Niveau limité de détail géographique diffusé en raison des limites imposées par les fournisseurs</a:t>
            </a:r>
          </a:p>
          <a:p>
            <a:pPr marL="800100" lvl="1" indent="-342900">
              <a:buClr>
                <a:srgbClr val="31708D"/>
              </a:buClr>
              <a:buFont typeface="Arial" panose="020B0604020202020204" pitchFamily="34" charset="0"/>
              <a:buChar char="•"/>
              <a:defRPr/>
            </a:pPr>
            <a:r>
              <a:rPr lang="fr-CA" altLang="en-US" sz="1600" dirty="0" smtClean="0"/>
              <a:t>Avoir une définition commune de variables pour toutes les juridictions</a:t>
            </a:r>
            <a:endParaRPr lang="fr-CA" altLang="en-US" sz="2000" dirty="0" smtClean="0"/>
          </a:p>
          <a:p>
            <a:pPr marL="342900" indent="-342900">
              <a:buClr>
                <a:srgbClr val="31708D"/>
              </a:buClr>
              <a:buFont typeface="Arial" panose="020B0604020202020204" pitchFamily="34" charset="0"/>
              <a:buChar char="•"/>
              <a:defRPr/>
            </a:pPr>
            <a:endParaRPr lang="fr-CA" altLang="en-US" sz="2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C44F077B-5958-804B-ABA9-C931FB5A2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0"/>
            <a:ext cx="8120693" cy="578251"/>
          </a:xfrm>
        </p:spPr>
        <p:txBody>
          <a:bodyPr/>
          <a:lstStyle/>
          <a:p>
            <a:r>
              <a:rPr lang="fr-CA" sz="3600" dirty="0"/>
              <a:t>Enjeux et risques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11177620" y="5321589"/>
            <a:ext cx="576064" cy="476250"/>
          </a:xfrm>
        </p:spPr>
        <p:txBody>
          <a:bodyPr/>
          <a:lstStyle/>
          <a:p>
            <a:pPr>
              <a:defRPr/>
            </a:pPr>
            <a:fld id="{322A9D7C-D93C-4F48-A5DA-164877FB370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7303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63352" y="1196751"/>
            <a:ext cx="9361040" cy="3958393"/>
          </a:xfrm>
        </p:spPr>
        <p:txBody>
          <a:bodyPr/>
          <a:lstStyle/>
          <a:p>
            <a:pPr marL="539750" indent="-539750">
              <a:buFont typeface="+mj-lt"/>
              <a:buAutoNum type="arabicPeriod"/>
              <a:tabLst>
                <a:tab pos="1077913" algn="l"/>
              </a:tabLst>
            </a:pPr>
            <a:r>
              <a:rPr lang="fr-FR" sz="2200" dirty="0" smtClean="0"/>
              <a:t>Comment </a:t>
            </a:r>
            <a:r>
              <a:rPr lang="fr-FR" sz="2200" dirty="0"/>
              <a:t>Statistique Canada peut-elle améliorer l’accès </a:t>
            </a:r>
            <a:r>
              <a:rPr lang="fr-FR" sz="2200" dirty="0" smtClean="0"/>
              <a:t>aux données du PSLC ? </a:t>
            </a:r>
          </a:p>
          <a:p>
            <a:pPr marL="539750" indent="-539750">
              <a:buFont typeface="+mj-lt"/>
              <a:buAutoNum type="arabicPeriod"/>
              <a:tabLst>
                <a:tab pos="1077913" algn="l"/>
              </a:tabLst>
            </a:pPr>
            <a:r>
              <a:rPr lang="fr-FR" sz="2200" dirty="0" smtClean="0"/>
              <a:t>Quelles sont les lacunes de données sur le logement sur </a:t>
            </a:r>
            <a:r>
              <a:rPr lang="fr-FR" sz="2200" dirty="0"/>
              <a:t>lesquelles nous devons nous pencher en priorité </a:t>
            </a:r>
            <a:r>
              <a:rPr lang="fr-FR" sz="2200" dirty="0" smtClean="0"/>
              <a:t>?</a:t>
            </a:r>
            <a:endParaRPr lang="fr-FR" sz="2200" dirty="0"/>
          </a:p>
          <a:p>
            <a:pPr marL="539750" indent="-539750">
              <a:buFont typeface="+mj-lt"/>
              <a:buAutoNum type="arabicPeriod"/>
              <a:tabLst>
                <a:tab pos="1077913" algn="l"/>
              </a:tabLst>
            </a:pPr>
            <a:r>
              <a:rPr lang="fr-FR" sz="2200" dirty="0" smtClean="0"/>
              <a:t>Comment </a:t>
            </a:r>
            <a:r>
              <a:rPr lang="fr-FR" sz="2200" dirty="0"/>
              <a:t>pouvons-nous travailler ensemble afin de répondre aux priorités en matière de données, recherche et analyse sur le logement 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1384" y="332656"/>
            <a:ext cx="6326242" cy="656616"/>
          </a:xfrm>
        </p:spPr>
        <p:txBody>
          <a:bodyPr anchor="ctr"/>
          <a:lstStyle/>
          <a:p>
            <a:r>
              <a:rPr lang="en-CA" dirty="0" smtClean="0"/>
              <a:t>Questions de </a:t>
            </a:r>
            <a:r>
              <a:rPr lang="en-CA" dirty="0" err="1" smtClean="0"/>
              <a:t>suivi</a:t>
            </a:r>
            <a:endParaRPr lang="en-CA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9984432" y="5706320"/>
            <a:ext cx="576064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1961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679BF9-A7BD-6E4A-BE04-D6BE95C74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904" y="1509768"/>
            <a:ext cx="6648227" cy="591369"/>
          </a:xfrm>
        </p:spPr>
        <p:txBody>
          <a:bodyPr>
            <a:normAutofit fontScale="90000"/>
          </a:bodyPr>
          <a:lstStyle/>
          <a:p>
            <a:r>
              <a:rPr lang="en-CA" sz="4000" dirty="0" smtClean="0"/>
              <a:t>MERCI!</a:t>
            </a:r>
            <a:endParaRPr lang="en-CA" sz="4000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CBBECDB-590E-DD49-85A9-1A4FCC573D6F}"/>
              </a:ext>
            </a:extLst>
          </p:cNvPr>
          <p:cNvSpPr/>
          <p:nvPr/>
        </p:nvSpPr>
        <p:spPr>
          <a:xfrm>
            <a:off x="1516291" y="2406147"/>
            <a:ext cx="52253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altLang="en-US" sz="2400" b="1" dirty="0" smtClean="0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rPr>
              <a:t>Pour de plus amples renseignements, visitez le </a:t>
            </a:r>
            <a:r>
              <a:rPr lang="fr-CA" altLang="en-US" sz="2400" b="1" u="sng" dirty="0" smtClean="0">
                <a:solidFill>
                  <a:schemeClr val="accent4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www.statcan.gc.ca</a:t>
            </a:r>
            <a:r>
              <a:rPr lang="en-CA" altLang="en-US" sz="2400" b="1" dirty="0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en-CA" altLang="en-US" sz="2400" b="1" dirty="0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CA" altLang="en-US" sz="2400" b="1" dirty="0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en-CA" altLang="en-US" sz="2400" b="1" dirty="0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CA" altLang="en-US" sz="2400" b="1" dirty="0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en-CA" altLang="en-US" sz="2400" b="1" dirty="0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CA" altLang="en-US" sz="2400" b="1" dirty="0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en-CA" altLang="en-US" sz="2400" b="1" dirty="0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CA" altLang="en-US" sz="2400" b="1" dirty="0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en-CA" altLang="en-US" sz="2400" b="1" dirty="0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CA" altLang="en-US" sz="2400" b="1" dirty="0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rPr>
              <a:t>#StatCan100</a:t>
            </a:r>
            <a:r>
              <a:rPr lang="en-CA" altLang="en-US" sz="2400" b="1" dirty="0">
                <a:solidFill>
                  <a:srgbClr val="31708D"/>
                </a:solidFill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en-CA" altLang="en-US" sz="2400" b="1" dirty="0">
                <a:solidFill>
                  <a:srgbClr val="31708D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endParaRPr lang="en-CA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372351C-BA35-0F4F-9945-5B136BF54B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4686" y="4084986"/>
            <a:ext cx="500031" cy="5000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C4FDDEB-11AD-E540-BC71-D1B76BBE36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1371" y="4084986"/>
            <a:ext cx="500031" cy="5000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11DA655-5D7C-8141-B7BC-6086A0123B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8054" y="4084983"/>
            <a:ext cx="482679" cy="504056"/>
          </a:xfrm>
          <a:prstGeom prst="rect">
            <a:avLst/>
          </a:prstGeom>
        </p:spPr>
      </p:pic>
      <p:sp>
        <p:nvSpPr>
          <p:cNvPr id="10" name="Slide Number Placeholder 3"/>
          <p:cNvSpPr txBox="1">
            <a:spLocks/>
          </p:cNvSpPr>
          <p:nvPr/>
        </p:nvSpPr>
        <p:spPr>
          <a:xfrm>
            <a:off x="10961848" y="5611569"/>
            <a:ext cx="768085" cy="47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C3CD37C-4D6B-4DCA-A70C-2CD72EA54132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213953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Contexte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623372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7077" y="290553"/>
            <a:ext cx="8534400" cy="443527"/>
          </a:xfrm>
        </p:spPr>
        <p:txBody>
          <a:bodyPr>
            <a:noAutofit/>
          </a:bodyPr>
          <a:lstStyle/>
          <a:p>
            <a:r>
              <a:rPr lang="fr-FR" dirty="0">
                <a:latin typeface="+mn-lt"/>
              </a:rPr>
              <a:t>Questions qui préoccupent les canadiens</a:t>
            </a:r>
            <a:endParaRPr lang="en-US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7BCBCE4-348C-FE43-9E32-9F16AF4F4295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2" name="Slide Number Placeholder 8"/>
          <p:cNvSpPr txBox="1">
            <a:spLocks/>
          </p:cNvSpPr>
          <p:nvPr/>
        </p:nvSpPr>
        <p:spPr>
          <a:xfrm>
            <a:off x="8470583" y="1001231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0150369-9B02-4BD3-A967-365135BA1531}" type="slidenum">
              <a:rPr lang="en-US" sz="150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fld>
            <a:endParaRPr lang="en-US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1978" y="1275075"/>
            <a:ext cx="11311134" cy="4963800"/>
            <a:chOff x="1690228" y="1526696"/>
            <a:chExt cx="9366067" cy="4110223"/>
          </a:xfrm>
        </p:grpSpPr>
        <p:sp>
          <p:nvSpPr>
            <p:cNvPr id="9" name="Oval 8"/>
            <p:cNvSpPr/>
            <p:nvPr/>
          </p:nvSpPr>
          <p:spPr>
            <a:xfrm>
              <a:off x="1690229" y="1660695"/>
              <a:ext cx="472535" cy="472535"/>
            </a:xfrm>
            <a:prstGeom prst="ellipse">
              <a:avLst/>
            </a:prstGeom>
            <a:noFill/>
            <a:ln w="762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3866789" y="2535890"/>
              <a:ext cx="472500" cy="472500"/>
            </a:xfrm>
            <a:prstGeom prst="ellipse">
              <a:avLst/>
            </a:prstGeom>
            <a:noFill/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3866789" y="1660729"/>
              <a:ext cx="472500" cy="472500"/>
            </a:xfrm>
            <a:prstGeom prst="ellipse">
              <a:avLst/>
            </a:prstGeom>
            <a:noFill/>
            <a:ln w="762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8216078" y="3401297"/>
              <a:ext cx="487538" cy="472500"/>
            </a:xfrm>
            <a:prstGeom prst="ellipse">
              <a:avLst/>
            </a:prstGeom>
            <a:noFill/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6103971" y="1660729"/>
              <a:ext cx="472500" cy="472500"/>
            </a:xfrm>
            <a:prstGeom prst="ellipse">
              <a:avLst/>
            </a:prstGeom>
            <a:noFill/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1690228" y="2535890"/>
              <a:ext cx="472500" cy="472500"/>
            </a:xfrm>
            <a:prstGeom prst="ellipse">
              <a:avLst/>
            </a:prstGeom>
            <a:noFill/>
            <a:ln w="762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191275" y="1526696"/>
              <a:ext cx="1610944" cy="611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dirty="0"/>
                <a:t>Quelle est la composition des types de logement à travers le pays et comment évolue-t-elle?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196976" y="2356141"/>
              <a:ext cx="1673473" cy="611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dirty="0"/>
                <a:t>Combien de milléniaux se retrouvent sur le marché immobilier résidentiel par rapport aux autres </a:t>
              </a:r>
              <a:r>
                <a:rPr lang="fr-FR" sz="1050" dirty="0" smtClean="0"/>
                <a:t>cohortes?</a:t>
              </a:r>
              <a:endParaRPr lang="en-CA" sz="105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369290" y="1540692"/>
              <a:ext cx="1554693" cy="611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dirty="0"/>
                <a:t>La disponibilité de terres pour le logement est-elle restreinte au sein des </a:t>
              </a:r>
              <a:r>
                <a:rPr lang="fr-FR" sz="1050" dirty="0" err="1" smtClean="0"/>
                <a:t>centre-villes</a:t>
              </a:r>
              <a:r>
                <a:rPr lang="fr-FR" sz="1050" dirty="0" smtClean="0"/>
                <a:t>?</a:t>
              </a:r>
              <a:endParaRPr lang="fr-FR" sz="1050" dirty="0"/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1948732" y="2318416"/>
              <a:ext cx="6261818" cy="9732"/>
            </a:xfrm>
            <a:prstGeom prst="line">
              <a:avLst/>
            </a:prstGeom>
            <a:ln w="12700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3710142" y="1556955"/>
              <a:ext cx="0" cy="3702539"/>
            </a:xfrm>
            <a:prstGeom prst="line">
              <a:avLst/>
            </a:prstGeom>
            <a:ln w="12700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5928912" y="1534398"/>
              <a:ext cx="0" cy="3720245"/>
            </a:xfrm>
            <a:prstGeom prst="line">
              <a:avLst/>
            </a:prstGeom>
            <a:ln w="12700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757218" y="1660693"/>
              <a:ext cx="338554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4500" dirty="0">
                  <a:latin typeface="Bebas" pitchFamily="2" charset="0"/>
                </a:rPr>
                <a:t>?</a:t>
              </a:r>
              <a:endParaRPr lang="id-ID" sz="2100" dirty="0">
                <a:latin typeface="Bebas" pitchFamily="2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933762" y="1661767"/>
              <a:ext cx="338554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4500" dirty="0">
                  <a:latin typeface="Bebas" pitchFamily="2" charset="0"/>
                </a:rPr>
                <a:t>?</a:t>
              </a:r>
              <a:endParaRPr lang="id-ID" sz="2100" dirty="0">
                <a:latin typeface="Bebas" pitchFamily="2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169776" y="1644733"/>
              <a:ext cx="338554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4500" dirty="0">
                  <a:latin typeface="Bebas" pitchFamily="2" charset="0"/>
                </a:rPr>
                <a:t>?</a:t>
              </a:r>
              <a:endParaRPr lang="id-ID" sz="2100" dirty="0">
                <a:latin typeface="Bebas" pitchFamily="2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759977" y="2527567"/>
              <a:ext cx="338554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4500" dirty="0">
                  <a:latin typeface="Bebas" pitchFamily="2" charset="0"/>
                </a:rPr>
                <a:t>?</a:t>
              </a:r>
              <a:endParaRPr lang="id-ID" sz="2100" dirty="0">
                <a:latin typeface="Bebas" pitchFamily="2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933762" y="2535889"/>
              <a:ext cx="338554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4500" dirty="0">
                  <a:latin typeface="Bebas" pitchFamily="2" charset="0"/>
                </a:rPr>
                <a:t>?</a:t>
              </a:r>
              <a:endParaRPr lang="id-ID" sz="2100" dirty="0">
                <a:latin typeface="Bebas" pitchFamily="2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304967" y="3359969"/>
              <a:ext cx="301694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4500" dirty="0">
                  <a:latin typeface="Bebas" pitchFamily="2" charset="0"/>
                </a:rPr>
                <a:t>?</a:t>
              </a:r>
              <a:endParaRPr lang="id-ID" sz="2100" dirty="0">
                <a:latin typeface="Bebas" pitchFamily="2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646343" y="1526696"/>
              <a:ext cx="1683607" cy="611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dirty="0"/>
                <a:t>Les Canadiens sont-ils vulnérables face aux changements de taux d’intérêt ou aux chocs </a:t>
              </a:r>
              <a:r>
                <a:rPr lang="fr-FR" sz="1050" dirty="0" smtClean="0"/>
                <a:t>économiques?</a:t>
              </a:r>
              <a:endParaRPr lang="fr-FR" sz="1050" dirty="0"/>
            </a:p>
          </p:txBody>
        </p:sp>
        <p:cxnSp>
          <p:nvCxnSpPr>
            <p:cNvPr id="49" name="Straight Connector 48"/>
            <p:cNvCxnSpPr/>
            <p:nvPr/>
          </p:nvCxnSpPr>
          <p:spPr>
            <a:xfrm flipV="1">
              <a:off x="8139107" y="2256273"/>
              <a:ext cx="21353" cy="2589389"/>
            </a:xfrm>
            <a:prstGeom prst="line">
              <a:avLst/>
            </a:prstGeom>
            <a:ln w="12700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8741816" y="3330367"/>
              <a:ext cx="2314479" cy="611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dirty="0"/>
                <a:t>Quelle part du revenu des ménages est utilisée pour les paiements hypothécaires ? Et selon le type de propriété et les caractéristiques des propriétaires?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69289" y="2349251"/>
              <a:ext cx="1570571" cy="745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dirty="0"/>
                <a:t>Quel est le rôle des étrangers ou des non-résidents au sein des marchés de propriété </a:t>
              </a:r>
              <a:r>
                <a:rPr lang="fr-FR" sz="1050" dirty="0" smtClean="0"/>
                <a:t>résidentielle?</a:t>
              </a:r>
              <a:endParaRPr lang="fr-FR" sz="1050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6103973" y="2535856"/>
              <a:ext cx="472535" cy="472535"/>
            </a:xfrm>
            <a:prstGeom prst="ellipse">
              <a:avLst/>
            </a:prstGeom>
            <a:noFill/>
            <a:ln w="762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172051" y="2527567"/>
              <a:ext cx="338554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4500" dirty="0">
                  <a:latin typeface="Bebas" pitchFamily="2" charset="0"/>
                </a:rPr>
                <a:t>?</a:t>
              </a:r>
              <a:endParaRPr lang="id-ID" sz="2100" dirty="0">
                <a:latin typeface="Bebas" pitchFamily="2" charset="0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1690228" y="4849977"/>
              <a:ext cx="472500" cy="472500"/>
            </a:xfrm>
            <a:prstGeom prst="ellipse">
              <a:avLst/>
            </a:prstGeom>
            <a:noFill/>
            <a:ln w="762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761451" y="4845661"/>
              <a:ext cx="338554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4500" dirty="0">
                  <a:latin typeface="Bebas" pitchFamily="2" charset="0"/>
                </a:rPr>
                <a:t>?</a:t>
              </a:r>
              <a:endParaRPr lang="id-ID" sz="2100" dirty="0">
                <a:latin typeface="Bebas" pitchFamily="2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646343" y="2468359"/>
              <a:ext cx="1485000" cy="477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dirty="0"/>
                <a:t>Quel est le profil démographique des </a:t>
              </a:r>
              <a:r>
                <a:rPr lang="fr-FR" sz="1050" dirty="0" smtClean="0"/>
                <a:t>propriétaires?</a:t>
              </a:r>
              <a:endParaRPr lang="fr-FR" sz="105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214737" y="4788929"/>
              <a:ext cx="1536569" cy="477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dirty="0"/>
                <a:t>Combien de Canadiens possèdent plus d’une </a:t>
              </a:r>
              <a:r>
                <a:rPr lang="fr-FR" sz="1050" dirty="0" smtClean="0"/>
                <a:t>propriété?</a:t>
              </a:r>
              <a:endParaRPr lang="fr-FR" sz="1050" dirty="0"/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1948733" y="3169288"/>
              <a:ext cx="6302347" cy="0"/>
            </a:xfrm>
            <a:prstGeom prst="line">
              <a:avLst/>
            </a:prstGeom>
            <a:ln w="12700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/>
            <p:cNvSpPr/>
            <p:nvPr/>
          </p:nvSpPr>
          <p:spPr>
            <a:xfrm>
              <a:off x="1690228" y="3417428"/>
              <a:ext cx="472500" cy="472500"/>
            </a:xfrm>
            <a:prstGeom prst="ellipse">
              <a:avLst/>
            </a:prstGeom>
            <a:noFill/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793778" y="3415379"/>
              <a:ext cx="338554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4500" dirty="0">
                  <a:latin typeface="Bebas" pitchFamily="2" charset="0"/>
                </a:rPr>
                <a:t>?</a:t>
              </a:r>
              <a:endParaRPr lang="id-ID" sz="2100" dirty="0">
                <a:latin typeface="Bebas" pitchFamily="2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3866789" y="3417428"/>
              <a:ext cx="472500" cy="472500"/>
            </a:xfrm>
            <a:prstGeom prst="ellipse">
              <a:avLst/>
            </a:prstGeom>
            <a:noFill/>
            <a:ln w="762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954591" y="3416316"/>
              <a:ext cx="338554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4500" dirty="0">
                  <a:latin typeface="Bebas" pitchFamily="2" charset="0"/>
                </a:rPr>
                <a:t>?</a:t>
              </a:r>
              <a:endParaRPr lang="id-ID" sz="2100" dirty="0">
                <a:latin typeface="Bebas" pitchFamily="2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3870450" y="4852091"/>
              <a:ext cx="472535" cy="472535"/>
            </a:xfrm>
            <a:prstGeom prst="ellipse">
              <a:avLst/>
            </a:prstGeom>
            <a:noFill/>
            <a:ln w="762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937439" y="4852089"/>
              <a:ext cx="338554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4500" dirty="0">
                  <a:latin typeface="Bebas" pitchFamily="2" charset="0"/>
                </a:rPr>
                <a:t>?</a:t>
              </a:r>
              <a:endParaRPr lang="id-ID" sz="2100" dirty="0">
                <a:latin typeface="Bebas" pitchFamily="2" charset="0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6103971" y="3417428"/>
              <a:ext cx="472500" cy="472500"/>
            </a:xfrm>
            <a:prstGeom prst="ellipse">
              <a:avLst/>
            </a:prstGeom>
            <a:noFill/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177455" y="3410950"/>
              <a:ext cx="338554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4500" dirty="0">
                  <a:latin typeface="Bebas" pitchFamily="2" charset="0"/>
                </a:rPr>
                <a:t>?</a:t>
              </a:r>
              <a:endParaRPr lang="id-ID" sz="2100" dirty="0">
                <a:latin typeface="Bebas" pitchFamily="2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369288" y="4718946"/>
              <a:ext cx="1702646" cy="477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dirty="0"/>
                <a:t>Qu’est-ce qu’on peut acheter pour 200 </a:t>
              </a:r>
              <a:r>
                <a:rPr lang="fr-FR" sz="1050" dirty="0" smtClean="0"/>
                <a:t>000 $, </a:t>
              </a:r>
              <a:r>
                <a:rPr lang="fr-FR" sz="1050" dirty="0"/>
                <a:t>400 </a:t>
              </a:r>
              <a:r>
                <a:rPr lang="fr-FR" sz="1050" dirty="0" smtClean="0"/>
                <a:t>000 $ </a:t>
              </a:r>
              <a:r>
                <a:rPr lang="fr-FR" sz="1050" dirty="0"/>
                <a:t>ou </a:t>
              </a:r>
              <a:r>
                <a:rPr lang="fr-FR" sz="1050" dirty="0" smtClean="0"/>
                <a:t/>
              </a:r>
              <a:br>
                <a:rPr lang="fr-FR" sz="1050" dirty="0" smtClean="0"/>
              </a:br>
              <a:r>
                <a:rPr lang="fr-FR" sz="1050" dirty="0" smtClean="0"/>
                <a:t>1 million de </a:t>
              </a:r>
              <a:r>
                <a:rPr lang="fr-FR" sz="1050" dirty="0"/>
                <a:t>$ dans ma </a:t>
              </a:r>
              <a:r>
                <a:rPr lang="fr-FR" sz="1050" dirty="0" smtClean="0"/>
                <a:t>ville?</a:t>
              </a:r>
              <a:endParaRPr lang="fr-FR" sz="105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646343" y="3266856"/>
              <a:ext cx="1604736" cy="611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dirty="0"/>
                <a:t>En quoi la spéculation est-elle responsable de l’augmentation du prix des </a:t>
              </a:r>
              <a:r>
                <a:rPr lang="fr-FR" sz="1050" dirty="0" smtClean="0"/>
                <a:t>logements?</a:t>
              </a:r>
              <a:endParaRPr lang="fr-FR" sz="105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369289" y="3291402"/>
              <a:ext cx="1485000" cy="611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dirty="0"/>
                <a:t>Est-ce que l’achat de maison pour revente (moins d’un an) est </a:t>
              </a:r>
              <a:r>
                <a:rPr lang="fr-FR" sz="1050" dirty="0" smtClean="0"/>
                <a:t>problématique?</a:t>
              </a:r>
              <a:endParaRPr lang="fr-FR" sz="105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196975" y="3308161"/>
              <a:ext cx="1526076" cy="611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dirty="0"/>
                <a:t>Combien de maisons ou d’appartements sont </a:t>
              </a:r>
              <a:r>
                <a:rPr lang="fr-FR" sz="1050" dirty="0" smtClean="0"/>
                <a:t>vacants? </a:t>
              </a:r>
              <a:r>
                <a:rPr lang="fr-FR" sz="1050" dirty="0"/>
                <a:t>Où cela se </a:t>
              </a:r>
              <a:r>
                <a:rPr lang="fr-FR" sz="1050" dirty="0" smtClean="0"/>
                <a:t>passe-t-il?</a:t>
              </a:r>
              <a:endParaRPr lang="fr-FR" sz="1050" dirty="0"/>
            </a:p>
          </p:txBody>
        </p:sp>
        <p:sp>
          <p:nvSpPr>
            <p:cNvPr id="71" name="Oval 70"/>
            <p:cNvSpPr/>
            <p:nvPr/>
          </p:nvSpPr>
          <p:spPr>
            <a:xfrm>
              <a:off x="1690229" y="4162409"/>
              <a:ext cx="472535" cy="472535"/>
            </a:xfrm>
            <a:prstGeom prst="ellipse">
              <a:avLst/>
            </a:prstGeom>
            <a:noFill/>
            <a:ln w="762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Oval 73"/>
            <p:cNvSpPr/>
            <p:nvPr/>
          </p:nvSpPr>
          <p:spPr>
            <a:xfrm>
              <a:off x="6103971" y="4162442"/>
              <a:ext cx="472500" cy="472500"/>
            </a:xfrm>
            <a:prstGeom prst="ellipse">
              <a:avLst/>
            </a:prstGeom>
            <a:noFill/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199038" y="4072728"/>
              <a:ext cx="1566917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dirty="0"/>
                <a:t>La propriété résidentielle est-elle abordable au Canada?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369289" y="4085966"/>
              <a:ext cx="1485000" cy="477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dirty="0"/>
                <a:t>Comment le prix des logements évolue-t-il dans le </a:t>
              </a:r>
              <a:r>
                <a:rPr lang="fr-FR" sz="1050" dirty="0" smtClean="0"/>
                <a:t>temps?</a:t>
              </a:r>
              <a:endParaRPr lang="fr-FR" sz="105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764981" y="4162407"/>
              <a:ext cx="338554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4500" dirty="0">
                  <a:latin typeface="Bebas" pitchFamily="2" charset="0"/>
                </a:rPr>
                <a:t>?</a:t>
              </a:r>
              <a:endParaRPr lang="id-ID" sz="2100" dirty="0">
                <a:latin typeface="Bebas" pitchFamily="2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177539" y="4146447"/>
              <a:ext cx="338554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4500" dirty="0">
                  <a:latin typeface="Bebas" pitchFamily="2" charset="0"/>
                </a:rPr>
                <a:t>?</a:t>
              </a:r>
              <a:endParaRPr lang="id-ID" sz="2100" dirty="0">
                <a:latin typeface="Bebas" pitchFamily="2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646343" y="4127645"/>
              <a:ext cx="1485000" cy="344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dirty="0"/>
                <a:t>Quel est le prix moyen d’une maison </a:t>
              </a:r>
              <a:r>
                <a:rPr lang="fr-FR" sz="1050" dirty="0" smtClean="0"/>
                <a:t>unifamiliale?</a:t>
              </a:r>
              <a:endParaRPr lang="fr-FR" sz="105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8885074" y="4028409"/>
              <a:ext cx="174107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CA" sz="1050" dirty="0"/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1964222" y="4030916"/>
              <a:ext cx="8273414" cy="0"/>
            </a:xfrm>
            <a:prstGeom prst="line">
              <a:avLst/>
            </a:prstGeom>
            <a:ln w="12700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val 83"/>
            <p:cNvSpPr/>
            <p:nvPr/>
          </p:nvSpPr>
          <p:spPr>
            <a:xfrm>
              <a:off x="3868952" y="4150641"/>
              <a:ext cx="472500" cy="472500"/>
            </a:xfrm>
            <a:prstGeom prst="ellipse">
              <a:avLst/>
            </a:prstGeom>
            <a:noFill/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950903" y="4144163"/>
              <a:ext cx="338554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4500" dirty="0">
                  <a:latin typeface="Bebas" pitchFamily="2" charset="0"/>
                </a:rPr>
                <a:t>?</a:t>
              </a:r>
              <a:endParaRPr lang="id-ID" sz="2100" dirty="0">
                <a:latin typeface="Bebas" pitchFamily="2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8216078" y="4142692"/>
              <a:ext cx="472500" cy="472500"/>
            </a:xfrm>
            <a:prstGeom prst="ellipse">
              <a:avLst/>
            </a:prstGeom>
            <a:noFill/>
            <a:ln w="762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8293379" y="4127583"/>
              <a:ext cx="338554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4500" dirty="0">
                  <a:latin typeface="Bebas" pitchFamily="2" charset="0"/>
                </a:rPr>
                <a:t>?</a:t>
              </a:r>
              <a:endParaRPr lang="id-ID" sz="2100" dirty="0">
                <a:latin typeface="Bebas" pitchFamily="2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8741816" y="4103408"/>
              <a:ext cx="1926185" cy="477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dirty="0"/>
                <a:t>Quel type de propriété résidentielle les non-résidents achètent-ils et </a:t>
              </a:r>
              <a:r>
                <a:rPr lang="fr-FR" sz="1050" dirty="0" smtClean="0"/>
                <a:t>où?</a:t>
              </a:r>
              <a:endParaRPr lang="fr-FR" sz="1050" dirty="0"/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1948733" y="4736558"/>
              <a:ext cx="6302347" cy="0"/>
            </a:xfrm>
            <a:prstGeom prst="line">
              <a:avLst/>
            </a:prstGeom>
            <a:ln w="12700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1402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09" y="69328"/>
            <a:ext cx="8864303" cy="1643630"/>
          </a:xfrm>
        </p:spPr>
        <p:txBody>
          <a:bodyPr>
            <a:noAutofit/>
          </a:bodyPr>
          <a:lstStyle/>
          <a:p>
            <a:r>
              <a:rPr lang="fr-FR" dirty="0">
                <a:solidFill>
                  <a:srgbClr val="183351"/>
                </a:solidFill>
              </a:rPr>
              <a:t>Le Gouvernement du Canada s’est </a:t>
            </a:r>
            <a:r>
              <a:rPr lang="fr-FR" dirty="0" smtClean="0">
                <a:solidFill>
                  <a:srgbClr val="183351"/>
                </a:solidFill>
              </a:rPr>
              <a:t/>
            </a:r>
            <a:br>
              <a:rPr lang="fr-FR" dirty="0" smtClean="0">
                <a:solidFill>
                  <a:srgbClr val="183351"/>
                </a:solidFill>
              </a:rPr>
            </a:br>
            <a:r>
              <a:rPr lang="fr-FR" dirty="0" smtClean="0">
                <a:solidFill>
                  <a:srgbClr val="183351"/>
                </a:solidFill>
              </a:rPr>
              <a:t>engagé </a:t>
            </a:r>
            <a:r>
              <a:rPr lang="fr-FR" dirty="0">
                <a:solidFill>
                  <a:srgbClr val="183351"/>
                </a:solidFill>
              </a:rPr>
              <a:t>à combler les lacunes de données sur le logement au Canada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26943141"/>
              </p:ext>
            </p:extLst>
          </p:nvPr>
        </p:nvGraphicFramePr>
        <p:xfrm>
          <a:off x="0" y="1712913"/>
          <a:ext cx="10515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Slide Number Placeholder 8"/>
          <p:cNvSpPr txBox="1">
            <a:spLocks/>
          </p:cNvSpPr>
          <p:nvPr/>
        </p:nvSpPr>
        <p:spPr>
          <a:xfrm>
            <a:off x="9262111" y="1919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8DBB395-AB9C-4AC4-8F15-817D170517C5}" type="slidenum">
              <a:rPr 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fld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80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50362" y="1218284"/>
            <a:ext cx="1212663" cy="507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b="1" dirty="0" smtClean="0">
                <a:solidFill>
                  <a:srgbClr val="31708D"/>
                </a:solidFill>
              </a:rPr>
              <a:t>Indicateurs dérivés</a:t>
            </a:r>
            <a:endParaRPr lang="fr-CA" sz="1400" b="1" dirty="0">
              <a:solidFill>
                <a:srgbClr val="31708D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7506" y="1218284"/>
            <a:ext cx="1404137" cy="507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b="1" dirty="0" smtClean="0">
                <a:solidFill>
                  <a:srgbClr val="31708D"/>
                </a:solidFill>
              </a:rPr>
              <a:t>Adresse et géographie</a:t>
            </a:r>
            <a:endParaRPr lang="fr-CA" sz="1400" b="1" dirty="0">
              <a:solidFill>
                <a:srgbClr val="31708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2575" y="1218284"/>
            <a:ext cx="1670786" cy="507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b="1" dirty="0" smtClean="0">
                <a:solidFill>
                  <a:srgbClr val="31708D"/>
                </a:solidFill>
              </a:rPr>
              <a:t>Caractéristiques des propriétés</a:t>
            </a:r>
            <a:endParaRPr lang="fr-CA" sz="1400" b="1" dirty="0">
              <a:solidFill>
                <a:srgbClr val="31708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68765" y="1218284"/>
            <a:ext cx="1595137" cy="507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b="1" dirty="0" smtClean="0">
                <a:solidFill>
                  <a:srgbClr val="31708D"/>
                </a:solidFill>
              </a:rPr>
              <a:t>Caractéristiques des propriétaires</a:t>
            </a:r>
            <a:endParaRPr lang="fr-CA" sz="1400" b="1" dirty="0">
              <a:solidFill>
                <a:srgbClr val="31708D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53234" y="1218284"/>
            <a:ext cx="1221780" cy="507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b="1" dirty="0" smtClean="0">
                <a:solidFill>
                  <a:srgbClr val="31708D"/>
                </a:solidFill>
              </a:rPr>
              <a:t>Utilisation des propriétés</a:t>
            </a:r>
            <a:endParaRPr lang="fr-CA" sz="1400" b="1" dirty="0">
              <a:solidFill>
                <a:srgbClr val="31708D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60145" y="1218284"/>
            <a:ext cx="1385900" cy="507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b="1" dirty="0" smtClean="0">
                <a:solidFill>
                  <a:srgbClr val="31708D"/>
                </a:solidFill>
              </a:rPr>
              <a:t>Financement des propriétés</a:t>
            </a:r>
            <a:endParaRPr lang="fr-CA" sz="1400" b="1" dirty="0">
              <a:solidFill>
                <a:srgbClr val="31708D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8463660" y="1640374"/>
            <a:ext cx="1" cy="34956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586298" y="2867647"/>
            <a:ext cx="121264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970461" y="2867647"/>
            <a:ext cx="1407317" cy="71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647454" y="2867647"/>
            <a:ext cx="13858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238799" y="2874791"/>
            <a:ext cx="128707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715000" y="2874084"/>
            <a:ext cx="1041334" cy="156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993695" y="2880220"/>
            <a:ext cx="136925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458" name="Picture 2" descr="Image result for label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22750" y="1781314"/>
            <a:ext cx="1066575" cy="90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5068" y="1721619"/>
            <a:ext cx="1114177" cy="111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Image result for people imag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8799" y="2045435"/>
            <a:ext cx="1189361" cy="64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 descr="Image result for cottage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3903" y="1920986"/>
            <a:ext cx="1075134" cy="71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8" name="Picture 12" descr="Image result for home financing imag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4604" y="1884456"/>
            <a:ext cx="1363925" cy="75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0" name="Picture 14" descr="Image result for home plan image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3379" y="1823288"/>
            <a:ext cx="1420451" cy="100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8490826" y="2945755"/>
            <a:ext cx="1913014" cy="18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fr-CA" altLang="x-none" sz="1200" dirty="0" err="1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Abordabilité</a:t>
            </a:r>
            <a:endParaRPr lang="fr-CA" altLang="x-none" sz="1200" dirty="0">
              <a:solidFill>
                <a:srgbClr val="31708D"/>
              </a:solidFill>
              <a:latin typeface="Calibri" charset="0"/>
              <a:ea typeface="Times New Roman" charset="0"/>
              <a:cs typeface="Times New Roman" charset="0"/>
            </a:endParaRPr>
          </a:p>
          <a:p>
            <a:pPr marL="92075" indent="-92075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fr-CA" altLang="x-none" sz="1200" dirty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Vulnérabilité financière ou endettement</a:t>
            </a:r>
          </a:p>
          <a:p>
            <a:pPr marL="92075" indent="-92075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fr-CA" altLang="x-none" sz="1200" dirty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Disponibilité des logements </a:t>
            </a:r>
          </a:p>
          <a:p>
            <a:pPr marL="92075" indent="-92075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fr-CA" altLang="x-none" sz="1200" dirty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Évaluation du marché </a:t>
            </a:r>
          </a:p>
          <a:p>
            <a:pPr marL="92075" indent="-92075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fr-CA" altLang="x-none" sz="1200" dirty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Répartition </a:t>
            </a:r>
            <a:r>
              <a:rPr lang="fr-CA" altLang="x-none" sz="1200" dirty="0" smtClean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par caractéristiques</a:t>
            </a:r>
            <a:endParaRPr lang="fr-CA" altLang="x-none" sz="1200" dirty="0">
              <a:solidFill>
                <a:srgbClr val="31708D"/>
              </a:solidFill>
              <a:latin typeface="Calibri" charset="0"/>
              <a:ea typeface="Times New Roman" charset="0"/>
              <a:cs typeface="Times New Roman" charset="0"/>
            </a:endParaRPr>
          </a:p>
          <a:p>
            <a:pPr marL="92075" indent="-92075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fr-CA" altLang="x-none" sz="1200" dirty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Risque </a:t>
            </a:r>
            <a:r>
              <a:rPr lang="fr-CA" altLang="x-none" sz="1200" dirty="0" err="1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macroprudentiel</a:t>
            </a:r>
            <a:endParaRPr lang="fr-CA" altLang="x-none" sz="1200" dirty="0">
              <a:solidFill>
                <a:srgbClr val="31708D"/>
              </a:solidFill>
              <a:latin typeface="Calibri" charset="0"/>
              <a:ea typeface="Times New Roman" charset="0"/>
              <a:cs typeface="Times New Roman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74014" y="2945755"/>
            <a:ext cx="167936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altLang="x-none" sz="1200" dirty="0" smtClean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Adresse complète de </a:t>
            </a:r>
            <a:br>
              <a:rPr lang="fr-CA" altLang="x-none" sz="1200" dirty="0" smtClean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</a:br>
            <a:r>
              <a:rPr lang="fr-CA" altLang="x-none" sz="1200" dirty="0" smtClean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la propriété 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altLang="x-none" sz="1200" dirty="0" smtClean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pour facturation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altLang="x-none" sz="1200" dirty="0" smtClean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légale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altLang="x-none" sz="1200" dirty="0" smtClean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civique</a:t>
            </a:r>
          </a:p>
          <a:p>
            <a:endParaRPr lang="fr-CA" altLang="x-none" sz="1200" dirty="0" smtClean="0">
              <a:solidFill>
                <a:srgbClr val="31708D"/>
              </a:solidFill>
              <a:latin typeface="Calibri" charset="0"/>
              <a:ea typeface="Times New Roman" charset="0"/>
              <a:cs typeface="Times New Roman" charset="0"/>
            </a:endParaRPr>
          </a:p>
          <a:p>
            <a:r>
              <a:rPr lang="fr-CA" altLang="x-none" sz="1200" dirty="0" smtClean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Coordonnées géographiques</a:t>
            </a:r>
          </a:p>
          <a:p>
            <a:endParaRPr lang="fr-CA" altLang="x-none" sz="1200" dirty="0" smtClean="0">
              <a:solidFill>
                <a:srgbClr val="31708D"/>
              </a:solidFill>
              <a:latin typeface="Calibri" charset="0"/>
              <a:ea typeface="Times New Roman" charset="0"/>
              <a:cs typeface="Times New Roman" charset="0"/>
            </a:endParaRPr>
          </a:p>
          <a:p>
            <a:r>
              <a:rPr lang="fr-CA" altLang="x-none" sz="1200" b="1" dirty="0">
                <a:solidFill>
                  <a:srgbClr val="00B050"/>
                </a:solidFill>
                <a:latin typeface="Calibri" charset="0"/>
                <a:ea typeface="Times New Roman" charset="0"/>
                <a:cs typeface="Times New Roman" charset="0"/>
              </a:rPr>
              <a:t>(pour usage interne seulement)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471769" y="2927284"/>
            <a:ext cx="1711591" cy="2783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fr-CA" altLang="x-none" sz="1200" dirty="0" smtClean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Superficie en pi</a:t>
            </a:r>
            <a:r>
              <a:rPr lang="fr-CA" altLang="x-none" sz="1200" baseline="30000" dirty="0" smtClean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2</a:t>
            </a:r>
            <a:r>
              <a:rPr lang="fr-CA" altLang="x-none" sz="1200" dirty="0" smtClean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 </a:t>
            </a:r>
          </a:p>
          <a:p>
            <a:pPr marL="92075" indent="-92075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fr-CA" altLang="x-none" sz="1200" dirty="0" smtClean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Superficie du terrain </a:t>
            </a:r>
          </a:p>
          <a:p>
            <a:pPr marL="92075" indent="-92075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fr-CA" altLang="x-none" sz="1200" dirty="0" smtClean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Âge de la structure</a:t>
            </a:r>
          </a:p>
          <a:p>
            <a:pPr marL="92075" indent="-92075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fr-CA" altLang="x-none" sz="1200" dirty="0" smtClean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Type de propriété:</a:t>
            </a:r>
          </a:p>
          <a:p>
            <a:pPr marL="176213" lvl="1" indent="-84138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fr-CA" altLang="x-none" sz="1100" dirty="0" smtClean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habitation en rangée </a:t>
            </a:r>
          </a:p>
          <a:p>
            <a:pPr marL="176213" lvl="1" indent="-84138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fr-CA" altLang="x-none" sz="1100" dirty="0" smtClean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maison unifamiliale, etc.</a:t>
            </a:r>
          </a:p>
          <a:p>
            <a:pPr marL="92075" indent="-92075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fr-CA" altLang="x-none" sz="1200" dirty="0" smtClean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Prix de vente </a:t>
            </a:r>
          </a:p>
          <a:p>
            <a:pPr marL="92075" indent="-92075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fr-CA" altLang="x-none" sz="1200" dirty="0" smtClean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Frais de transfert</a:t>
            </a:r>
          </a:p>
          <a:p>
            <a:pPr marL="92075" indent="-92075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fr-CA" altLang="x-none" sz="1200" dirty="0" smtClean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Dernière évaluation foncière de la propriété, valeur sur le marché</a:t>
            </a:r>
          </a:p>
          <a:p>
            <a:pPr marL="92075" indent="-92075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fr-CA" altLang="x-none" sz="1200" dirty="0" smtClean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Nombre de pièces</a:t>
            </a:r>
            <a:endParaRPr lang="fr-CA" altLang="x-none" sz="1200" dirty="0">
              <a:solidFill>
                <a:srgbClr val="31708D"/>
              </a:solidFill>
              <a:latin typeface="Calibri" charset="0"/>
              <a:ea typeface="Times New Roman" charset="0"/>
              <a:cs typeface="Times New Roman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183360" y="2945755"/>
            <a:ext cx="1437680" cy="2041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fr-CA" altLang="x-none" sz="1200" dirty="0" smtClean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Citoyenneté</a:t>
            </a:r>
          </a:p>
          <a:p>
            <a:pPr marL="92075" indent="-92075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fr-CA" altLang="x-none" sz="1200" dirty="0" smtClean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Résidence</a:t>
            </a:r>
          </a:p>
          <a:p>
            <a:pPr marL="92075" indent="-92075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fr-CA" altLang="x-none" sz="1200" dirty="0" smtClean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Pays de naissance</a:t>
            </a:r>
          </a:p>
          <a:p>
            <a:pPr marL="92075" indent="-92075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fr-CA" altLang="x-none" sz="1200" dirty="0" smtClean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Âge</a:t>
            </a:r>
          </a:p>
          <a:p>
            <a:pPr marL="92075" indent="-92075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fr-CA" altLang="x-none" sz="1200" dirty="0" smtClean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Sexe</a:t>
            </a:r>
          </a:p>
          <a:p>
            <a:pPr marL="92075" indent="-92075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fr-CA" altLang="x-none" sz="1200" dirty="0" smtClean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État matrimonial</a:t>
            </a:r>
          </a:p>
          <a:p>
            <a:pPr marL="92075" indent="-92075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fr-CA" altLang="x-none" sz="1200" dirty="0" smtClean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Revenu </a:t>
            </a:r>
          </a:p>
          <a:p>
            <a:pPr marL="92075" indent="-92075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fr-CA" altLang="x-none" sz="1200" dirty="0" smtClean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Scolarité</a:t>
            </a:r>
          </a:p>
          <a:p>
            <a:pPr marL="92075" indent="-92075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fr-CA" altLang="x-none" sz="1200" dirty="0" smtClean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Composition du ménage</a:t>
            </a:r>
            <a:endParaRPr lang="fr-CA" altLang="x-none" sz="1200" dirty="0">
              <a:solidFill>
                <a:srgbClr val="31708D"/>
              </a:solidFill>
              <a:latin typeface="Calibri" charset="0"/>
              <a:ea typeface="Times New Roman" charset="0"/>
              <a:cs typeface="Times New Roman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585052" y="2945755"/>
            <a:ext cx="1258061" cy="18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fr-CA" altLang="x-none" sz="1200" dirty="0" smtClean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Utilisation du logement par le propriétaire </a:t>
            </a:r>
          </a:p>
          <a:p>
            <a:pPr marL="92075" indent="-92075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fr-CA" altLang="x-none" sz="1200" dirty="0" smtClean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Investissement </a:t>
            </a:r>
            <a:br>
              <a:rPr lang="fr-CA" altLang="x-none" sz="1200" dirty="0" smtClean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</a:br>
            <a:r>
              <a:rPr lang="fr-CA" altLang="x-none" sz="1200" dirty="0" smtClean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(logement, gain en capital)</a:t>
            </a:r>
          </a:p>
          <a:p>
            <a:pPr marL="92075" indent="-92075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fr-CA" altLang="x-none" sz="1200" dirty="0" smtClean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logement social</a:t>
            </a:r>
          </a:p>
          <a:p>
            <a:pPr marL="92075" indent="-92075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fr-CA" altLang="x-none" sz="1200" dirty="0" smtClean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logement à des fins récréatives</a:t>
            </a:r>
            <a:endParaRPr lang="fr-CA" altLang="x-none" sz="1200" dirty="0">
              <a:solidFill>
                <a:srgbClr val="31708D"/>
              </a:solidFill>
              <a:latin typeface="Calibri" charset="0"/>
              <a:ea typeface="Times New Roman" charset="0"/>
              <a:cs typeface="Times New Roman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897986" y="2945755"/>
            <a:ext cx="1533772" cy="2049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</a:pPr>
            <a:r>
              <a:rPr lang="fr-CA" altLang="x-none" sz="1200" dirty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Type de financement</a:t>
            </a:r>
          </a:p>
          <a:p>
            <a:pPr marL="85725" indent="-85725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fr-CA" altLang="x-none" sz="1200" dirty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Créance à recouvrer</a:t>
            </a:r>
          </a:p>
          <a:p>
            <a:pPr>
              <a:lnSpc>
                <a:spcPct val="106000"/>
              </a:lnSpc>
            </a:pPr>
            <a:endParaRPr lang="fr-CA" altLang="x-none" sz="1200" dirty="0" smtClean="0">
              <a:solidFill>
                <a:srgbClr val="31708D"/>
              </a:solidFill>
              <a:latin typeface="Calibri" charset="0"/>
              <a:ea typeface="Times New Roman" charset="0"/>
              <a:cs typeface="Times New Roman" charset="0"/>
            </a:endParaRPr>
          </a:p>
          <a:p>
            <a:pPr>
              <a:lnSpc>
                <a:spcPct val="106000"/>
              </a:lnSpc>
            </a:pPr>
            <a:r>
              <a:rPr lang="fr-CA" altLang="x-none" sz="1200" dirty="0" smtClean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Modalités du financement</a:t>
            </a:r>
          </a:p>
          <a:p>
            <a:pPr marL="92075" indent="-92075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fr-CA" altLang="x-none" sz="1200" dirty="0" smtClean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période d’amortissement</a:t>
            </a:r>
          </a:p>
          <a:p>
            <a:pPr marL="92075" indent="-92075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fr-CA" altLang="x-none" sz="1200" dirty="0" smtClean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taux d’intérêt</a:t>
            </a:r>
          </a:p>
          <a:p>
            <a:pPr marL="92075" indent="-92075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fr-CA" altLang="x-none" sz="1200" dirty="0" smtClean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valeur de la créance hypothécaire</a:t>
            </a:r>
            <a:endParaRPr lang="fr-CA" altLang="x-none" sz="1200" dirty="0">
              <a:solidFill>
                <a:srgbClr val="31708D"/>
              </a:solidFill>
              <a:latin typeface="Calibri" charset="0"/>
              <a:ea typeface="Times New Roman" charset="0"/>
              <a:cs typeface="Times New Roman" charset="0"/>
            </a:endParaRPr>
          </a:p>
        </p:txBody>
      </p:sp>
      <p:sp>
        <p:nvSpPr>
          <p:cNvPr id="41" name="Title 40"/>
          <p:cNvSpPr>
            <a:spLocks noGrp="1"/>
          </p:cNvSpPr>
          <p:nvPr>
            <p:ph type="title"/>
          </p:nvPr>
        </p:nvSpPr>
        <p:spPr>
          <a:xfrm>
            <a:off x="400051" y="46421"/>
            <a:ext cx="8864303" cy="591369"/>
          </a:xfrm>
        </p:spPr>
        <p:txBody>
          <a:bodyPr>
            <a:normAutofit fontScale="90000"/>
          </a:bodyPr>
          <a:lstStyle/>
          <a:p>
            <a:r>
              <a:rPr lang="fr-CA" sz="4000" dirty="0" smtClean="0">
                <a:solidFill>
                  <a:srgbClr val="183351"/>
                </a:solidFill>
              </a:rPr>
              <a:t>Le contenu de la base de données</a:t>
            </a:r>
            <a:endParaRPr lang="fr-CA" sz="40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2492171" y="1647644"/>
            <a:ext cx="1" cy="34956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6875014" y="1686554"/>
            <a:ext cx="1" cy="34956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5598079" y="1677318"/>
            <a:ext cx="1" cy="34956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128789" y="1668082"/>
            <a:ext cx="1" cy="34956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Slide Number Placeholder 3"/>
          <p:cNvSpPr txBox="1">
            <a:spLocks/>
          </p:cNvSpPr>
          <p:nvPr/>
        </p:nvSpPr>
        <p:spPr>
          <a:xfrm>
            <a:off x="10961848" y="5443789"/>
            <a:ext cx="768085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9651613-2C6C-4A2C-829B-BFD9B38C3AF6}" type="slidenum">
              <a:rPr lang="fr-CA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6</a:t>
            </a:fld>
            <a:endParaRPr lang="fr-CA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490826" y="4862000"/>
            <a:ext cx="3049070" cy="679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</a:pPr>
            <a:r>
              <a:rPr lang="fr-CA" altLang="x-none" sz="1200" dirty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Dépendamment de sources additionnelles : </a:t>
            </a:r>
            <a:endParaRPr lang="fr-CA" altLang="x-none" sz="1200" dirty="0" smtClean="0">
              <a:solidFill>
                <a:srgbClr val="31708D"/>
              </a:solidFill>
              <a:latin typeface="Calibri" charset="0"/>
              <a:ea typeface="Times New Roman" charset="0"/>
              <a:cs typeface="Times New Roman" charset="0"/>
            </a:endParaRPr>
          </a:p>
          <a:p>
            <a:pPr marL="171450" indent="-17145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fr-CA" altLang="x-none" sz="1200" dirty="0" smtClean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efficacité énergétique</a:t>
            </a:r>
          </a:p>
          <a:p>
            <a:pPr marL="171450" indent="-17145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fr-CA" altLang="x-none" sz="1200" dirty="0" smtClean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mesures </a:t>
            </a:r>
            <a:r>
              <a:rPr lang="fr-CA" altLang="x-none" sz="1200" dirty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de </a:t>
            </a:r>
            <a:r>
              <a:rPr lang="fr-CA" altLang="x-none" sz="1200" dirty="0" smtClean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proximité, etc</a:t>
            </a:r>
            <a:r>
              <a:rPr lang="fr-CA" altLang="x-none" sz="1200" dirty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.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8658031" y="4799917"/>
            <a:ext cx="121264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Flowchart: Process 47"/>
          <p:cNvSpPr/>
          <p:nvPr/>
        </p:nvSpPr>
        <p:spPr>
          <a:xfrm>
            <a:off x="874014" y="5672366"/>
            <a:ext cx="9049668" cy="342051"/>
          </a:xfrm>
          <a:prstGeom prst="flowChartProcess">
            <a:avLst/>
          </a:prstGeom>
          <a:solidFill>
            <a:srgbClr val="316F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b="1" dirty="0" smtClean="0">
                <a:solidFill>
                  <a:schemeClr val="bg1"/>
                </a:solidFill>
              </a:rPr>
              <a:t>Uniquement de l’information agrégée sera publiée </a:t>
            </a:r>
            <a:endParaRPr lang="fr-CA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445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78"/>
          <p:cNvGrpSpPr/>
          <p:nvPr/>
        </p:nvGrpSpPr>
        <p:grpSpPr>
          <a:xfrm>
            <a:off x="438150" y="1326307"/>
            <a:ext cx="8959981" cy="4418049"/>
            <a:chOff x="571123" y="1845642"/>
            <a:chExt cx="8863023" cy="3945986"/>
          </a:xfrm>
        </p:grpSpPr>
        <p:sp>
          <p:nvSpPr>
            <p:cNvPr id="41" name="Rectangle 40"/>
            <p:cNvSpPr/>
            <p:nvPr/>
          </p:nvSpPr>
          <p:spPr>
            <a:xfrm>
              <a:off x="2384489" y="1845642"/>
              <a:ext cx="4466412" cy="1708914"/>
            </a:xfrm>
            <a:prstGeom prst="rect">
              <a:avLst/>
            </a:prstGeom>
            <a:solidFill>
              <a:srgbClr val="1CADE4">
                <a:alpha val="0"/>
              </a:srgbClr>
            </a:solidFill>
            <a:ln w="412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CA" sz="9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558758" y="1930517"/>
              <a:ext cx="2776140" cy="1580731"/>
            </a:xfrm>
            <a:prstGeom prst="rect">
              <a:avLst/>
            </a:prstGeom>
            <a:solidFill>
              <a:sysClr val="window" lastClr="FFFFFF">
                <a:alpha val="0"/>
              </a:sysClr>
            </a:solidFill>
            <a:ln w="25400" cap="rnd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algn="ctr" defTabSz="685800">
                <a:defRPr/>
              </a:pPr>
              <a:endParaRPr lang="en-CA" sz="9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2623204" y="1986515"/>
              <a:ext cx="1444458" cy="537885"/>
            </a:xfrm>
            <a:prstGeom prst="roundRect">
              <a:avLst/>
            </a:prstGeom>
            <a:solidFill>
              <a:srgbClr val="42BA9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fr-CA" sz="1050" b="1" kern="0" dirty="0">
                  <a:solidFill>
                    <a:prstClr val="black"/>
                  </a:solidFill>
                  <a:latin typeface="Albany AMT" panose="020B0604020202020204" pitchFamily="34" charset="0"/>
                  <a:cs typeface="Albany AMT" panose="020B0604020202020204" pitchFamily="34" charset="0"/>
                </a:rPr>
                <a:t>Enregistrements fonciers</a:t>
              </a: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4182846" y="1991073"/>
              <a:ext cx="1036867" cy="537885"/>
            </a:xfrm>
            <a:prstGeom prst="roundRect">
              <a:avLst/>
            </a:prstGeom>
            <a:solidFill>
              <a:srgbClr val="42BA9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fr-CA" sz="1050" b="1" kern="0" dirty="0">
                  <a:solidFill>
                    <a:prstClr val="black"/>
                  </a:solidFill>
                  <a:latin typeface="Albany AMT" panose="020B0604020202020204" pitchFamily="34" charset="0"/>
                  <a:cs typeface="Albany AMT" panose="020B0604020202020204" pitchFamily="34" charset="0"/>
                </a:rPr>
                <a:t>Registre foncier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3319325" y="2909793"/>
              <a:ext cx="1264765" cy="537886"/>
            </a:xfrm>
            <a:prstGeom prst="roundRect">
              <a:avLst/>
            </a:prstGeom>
            <a:solidFill>
              <a:srgbClr val="42BA9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fr-CA" sz="1050" b="1" kern="0" dirty="0">
                  <a:solidFill>
                    <a:prstClr val="black"/>
                  </a:solidFill>
                  <a:latin typeface="Albany AMT" panose="020B0604020202020204" pitchFamily="34" charset="0"/>
                  <a:cs typeface="Albany AMT" panose="020B0604020202020204" pitchFamily="34" charset="0"/>
                </a:rPr>
                <a:t>Fichiers sur le financement</a:t>
              </a: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flipH="1">
              <a:off x="3942841" y="2707844"/>
              <a:ext cx="2" cy="176730"/>
            </a:xfrm>
            <a:prstGeom prst="straightConnector1">
              <a:avLst/>
            </a:prstGeom>
            <a:noFill/>
            <a:ln w="22225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47" name="Straight Arrow Connector 46"/>
            <p:cNvCxnSpPr/>
            <p:nvPr/>
          </p:nvCxnSpPr>
          <p:spPr>
            <a:xfrm rot="60000" flipV="1">
              <a:off x="5346917" y="2675446"/>
              <a:ext cx="260562" cy="4043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48" name="Left Brace 47"/>
            <p:cNvSpPr/>
            <p:nvPr/>
          </p:nvSpPr>
          <p:spPr>
            <a:xfrm rot="16200000">
              <a:off x="3845765" y="1265270"/>
              <a:ext cx="194154" cy="2639270"/>
            </a:xfrm>
            <a:prstGeom prst="leftBrace">
              <a:avLst/>
            </a:prstGeom>
            <a:noFill/>
            <a:ln w="222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CA" sz="9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5278712" y="4024705"/>
              <a:ext cx="983829" cy="671299"/>
            </a:xfrm>
            <a:prstGeom prst="roundRect">
              <a:avLst/>
            </a:prstGeom>
            <a:solidFill>
              <a:srgbClr val="4E67C8"/>
            </a:solidFill>
            <a:ln w="12700" cap="flat" cmpd="sng" algn="ctr">
              <a:solidFill>
                <a:srgbClr val="1CADE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685800"/>
              <a:r>
                <a:rPr lang="fr-CA" sz="1050" kern="0" dirty="0">
                  <a:solidFill>
                    <a:schemeClr val="bg1"/>
                  </a:solidFill>
                  <a:latin typeface="Albany AMT" panose="020B0604020202020204" pitchFamily="34" charset="0"/>
                  <a:cs typeface="Albany AMT" panose="020B0604020202020204" pitchFamily="34" charset="0"/>
                </a:rPr>
                <a:t>Données fiscales</a:t>
              </a: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7730669" y="2218995"/>
              <a:ext cx="1703477" cy="595449"/>
            </a:xfrm>
            <a:prstGeom prst="roundRect">
              <a:avLst/>
            </a:prstGeom>
            <a:solidFill>
              <a:srgbClr val="4E67C8"/>
            </a:solidFill>
            <a:ln w="12700" cap="flat" cmpd="sng" algn="ctr">
              <a:solidFill>
                <a:srgbClr val="1CADE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685800"/>
              <a:r>
                <a:rPr lang="fr-FR" sz="1050" kern="0" dirty="0">
                  <a:solidFill>
                    <a:schemeClr val="bg1"/>
                  </a:solidFill>
                  <a:latin typeface="Albany AMT" panose="020B0604020202020204" pitchFamily="34" charset="0"/>
                  <a:cs typeface="Albany AMT" panose="020B0604020202020204" pitchFamily="34" charset="0"/>
                </a:rPr>
                <a:t>Base de données sur les </a:t>
              </a:r>
              <a:r>
                <a:rPr lang="fr-CA" sz="1050" kern="0" dirty="0">
                  <a:solidFill>
                    <a:schemeClr val="bg1"/>
                  </a:solidFill>
                  <a:latin typeface="Albany AMT" panose="020B0604020202020204" pitchFamily="34" charset="0"/>
                  <a:cs typeface="Albany AMT" panose="020B0604020202020204" pitchFamily="34" charset="0"/>
                </a:rPr>
                <a:t>citoyens canadiens</a:t>
              </a:r>
              <a:endParaRPr lang="en-CA" sz="1050" kern="0" dirty="0">
                <a:solidFill>
                  <a:schemeClr val="bg1"/>
                </a:solidFill>
                <a:latin typeface="Albany AMT" panose="020B0604020202020204" pitchFamily="34" charset="0"/>
                <a:cs typeface="Albany AMT" panose="020B0604020202020204" pitchFamily="34" charset="0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7716060" y="2866362"/>
              <a:ext cx="1703477" cy="457153"/>
            </a:xfrm>
            <a:prstGeom prst="roundRect">
              <a:avLst/>
            </a:prstGeom>
            <a:solidFill>
              <a:srgbClr val="4E67C8"/>
            </a:solidFill>
            <a:ln w="12700" cap="flat" cmpd="sng" algn="ctr">
              <a:solidFill>
                <a:srgbClr val="1CADE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685800"/>
              <a:r>
                <a:rPr lang="fr-FR" sz="1050" kern="0" dirty="0">
                  <a:solidFill>
                    <a:schemeClr val="bg1"/>
                  </a:solidFill>
                  <a:latin typeface="Albany AMT" panose="020B0604020202020204" pitchFamily="34" charset="0"/>
                  <a:cs typeface="Albany AMT" panose="020B0604020202020204" pitchFamily="34" charset="0"/>
                </a:rPr>
                <a:t>Base de données sur les résidents</a:t>
              </a:r>
              <a:endParaRPr lang="en-CA" sz="1050" kern="0" dirty="0">
                <a:solidFill>
                  <a:schemeClr val="bg1"/>
                </a:solidFill>
                <a:latin typeface="Albany AMT" panose="020B0604020202020204" pitchFamily="34" charset="0"/>
                <a:cs typeface="Albany AMT" panose="020B0604020202020204" pitchFamily="34" charset="0"/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7729177" y="3893165"/>
              <a:ext cx="1703477" cy="457153"/>
            </a:xfrm>
            <a:prstGeom prst="roundRect">
              <a:avLst/>
            </a:prstGeom>
            <a:solidFill>
              <a:srgbClr val="4E67C8"/>
            </a:solidFill>
            <a:ln w="12700" cap="flat" cmpd="sng" algn="ctr">
              <a:solidFill>
                <a:srgbClr val="1CADE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685800"/>
              <a:r>
                <a:rPr lang="fr-CA" sz="1050" kern="0" dirty="0">
                  <a:solidFill>
                    <a:schemeClr val="bg1"/>
                  </a:solidFill>
                  <a:latin typeface="Albany AMT" panose="020B0604020202020204" pitchFamily="34" charset="0"/>
                  <a:cs typeface="Albany AMT" panose="020B0604020202020204" pitchFamily="34" charset="0"/>
                </a:rPr>
                <a:t>Fichier d’impôt sur les familles (T1)</a:t>
              </a:r>
              <a:endParaRPr lang="en-CA" sz="1050" kern="0" dirty="0">
                <a:solidFill>
                  <a:schemeClr val="bg1"/>
                </a:solidFill>
                <a:latin typeface="Albany AMT" panose="020B0604020202020204" pitchFamily="34" charset="0"/>
                <a:cs typeface="Albany AMT" panose="020B0604020202020204" pitchFamily="34" charset="0"/>
              </a:endParaRPr>
            </a:p>
          </p:txBody>
        </p:sp>
        <p:sp>
          <p:nvSpPr>
            <p:cNvPr id="53" name="Left Brace 52"/>
            <p:cNvSpPr/>
            <p:nvPr/>
          </p:nvSpPr>
          <p:spPr>
            <a:xfrm>
              <a:off x="7535835" y="2218995"/>
              <a:ext cx="73071" cy="3572633"/>
            </a:xfrm>
            <a:prstGeom prst="leftBrace">
              <a:avLst/>
            </a:prstGeom>
            <a:noFill/>
            <a:ln w="222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CA" sz="900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Left Brace 53"/>
            <p:cNvSpPr/>
            <p:nvPr/>
          </p:nvSpPr>
          <p:spPr>
            <a:xfrm rot="16200000">
              <a:off x="4551045" y="3197132"/>
              <a:ext cx="244197" cy="3217632"/>
            </a:xfrm>
            <a:prstGeom prst="leftBrace">
              <a:avLst/>
            </a:prstGeom>
            <a:noFill/>
            <a:ln w="222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CA" sz="9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>
              <a:off x="4672631" y="4940455"/>
              <a:ext cx="0" cy="213442"/>
            </a:xfrm>
            <a:prstGeom prst="straightConnector1">
              <a:avLst/>
            </a:prstGeom>
            <a:noFill/>
            <a:ln w="22225" cap="flat" cmpd="sng" algn="ctr">
              <a:solidFill>
                <a:sysClr val="windowText" lastClr="000000"/>
              </a:solidFill>
              <a:prstDash val="sysDash"/>
              <a:miter lim="800000"/>
              <a:tailEnd type="triangle"/>
            </a:ln>
            <a:effectLst/>
          </p:spPr>
        </p:cxnSp>
        <p:sp>
          <p:nvSpPr>
            <p:cNvPr id="56" name="Rounded Rectangle 55"/>
            <p:cNvSpPr/>
            <p:nvPr/>
          </p:nvSpPr>
          <p:spPr>
            <a:xfrm>
              <a:off x="2849275" y="5153897"/>
              <a:ext cx="3665238" cy="537886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fr-CA" sz="1050" kern="0" dirty="0">
                  <a:latin typeface="Albany AMT" panose="020B0604020202020204"/>
                </a:rPr>
                <a:t>Registre </a:t>
              </a:r>
              <a:r>
                <a:rPr lang="fr-CA" sz="1050" kern="0" dirty="0" smtClean="0">
                  <a:latin typeface="Albany AMT" panose="020B0604020202020204"/>
                </a:rPr>
                <a:t>national </a:t>
              </a:r>
              <a:r>
                <a:rPr lang="fr-CA" sz="1050" kern="0" dirty="0">
                  <a:latin typeface="Albany AMT" panose="020B0604020202020204"/>
                </a:rPr>
                <a:t>des </a:t>
              </a:r>
              <a:r>
                <a:rPr lang="fr-CA" sz="1050" kern="0" dirty="0" smtClean="0">
                  <a:latin typeface="Albany AMT" panose="020B0604020202020204"/>
                </a:rPr>
                <a:t>propriétés </a:t>
              </a:r>
              <a:endParaRPr lang="fr-CA" sz="1050" kern="0" dirty="0">
                <a:latin typeface="Albany AMT" panose="020B0604020202020204"/>
              </a:endParaRPr>
            </a:p>
            <a:p>
              <a:pPr algn="ctr" defTabSz="685800">
                <a:defRPr/>
              </a:pPr>
              <a:r>
                <a:rPr lang="fr-CA" sz="1050" kern="0" dirty="0">
                  <a:latin typeface="Albany AMT" panose="020B0604020202020204"/>
                </a:rPr>
                <a:t>(avec statut de </a:t>
              </a:r>
              <a:r>
                <a:rPr lang="fr-CA" sz="1050" kern="0" dirty="0" smtClean="0">
                  <a:latin typeface="Albany AMT" panose="020B0604020202020204"/>
                </a:rPr>
                <a:t>résidence)</a:t>
              </a:r>
              <a:endParaRPr lang="en-CA" sz="1050" kern="0" dirty="0">
                <a:latin typeface="Albany AMT" panose="020B0604020202020204"/>
                <a:cs typeface="Albany AMT" panose="020B0604020202020204" pitchFamily="34" charset="0"/>
              </a:endParaRP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7717093" y="4397354"/>
              <a:ext cx="1703477" cy="611909"/>
            </a:xfrm>
            <a:prstGeom prst="roundRect">
              <a:avLst/>
            </a:prstGeom>
            <a:solidFill>
              <a:srgbClr val="4E67C8"/>
            </a:solidFill>
            <a:ln w="12700" cap="flat" cmpd="sng" algn="ctr">
              <a:solidFill>
                <a:srgbClr val="1CADE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685800"/>
              <a:r>
                <a:rPr lang="fr-CA" sz="1050" kern="0" dirty="0">
                  <a:solidFill>
                    <a:schemeClr val="bg1"/>
                  </a:solidFill>
                  <a:latin typeface="Albany AMT" panose="020B0604020202020204" pitchFamily="34" charset="0"/>
                  <a:cs typeface="Albany AMT" panose="020B0604020202020204" pitchFamily="34" charset="0"/>
                </a:rPr>
                <a:t>Registre statistique de la population</a:t>
              </a:r>
              <a:endParaRPr lang="en-CA" sz="1050" kern="0" dirty="0">
                <a:solidFill>
                  <a:schemeClr val="bg1"/>
                </a:solidFill>
                <a:latin typeface="Albany AMT" panose="020B0604020202020204" pitchFamily="34" charset="0"/>
                <a:cs typeface="Albany AMT" panose="020B0604020202020204" pitchFamily="34" charset="0"/>
              </a:endParaRP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3946567" y="4006345"/>
              <a:ext cx="1275045" cy="671299"/>
            </a:xfrm>
            <a:prstGeom prst="roundRect">
              <a:avLst/>
            </a:prstGeom>
            <a:solidFill>
              <a:srgbClr val="4E67C8"/>
            </a:solidFill>
            <a:ln w="12700" cap="flat" cmpd="sng" algn="ctr">
              <a:solidFill>
                <a:srgbClr val="1CADE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685800"/>
              <a:r>
                <a:rPr lang="fr-CA" sz="1050" kern="0" dirty="0">
                  <a:solidFill>
                    <a:schemeClr val="bg1"/>
                  </a:solidFill>
                  <a:latin typeface="Albany AMT" panose="020B0604020202020204" pitchFamily="34" charset="0"/>
                  <a:cs typeface="Albany AMT" panose="020B0604020202020204" pitchFamily="34" charset="0"/>
                </a:rPr>
                <a:t>Recensement </a:t>
              </a: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2817340" y="3994781"/>
              <a:ext cx="1078322" cy="698753"/>
            </a:xfrm>
            <a:prstGeom prst="roundRect">
              <a:avLst/>
            </a:prstGeom>
            <a:solidFill>
              <a:srgbClr val="4E67C8"/>
            </a:solidFill>
            <a:ln w="12700" cap="flat" cmpd="sng" algn="ctr">
              <a:solidFill>
                <a:srgbClr val="1CADE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685800"/>
              <a:r>
                <a:rPr lang="fr-CA" sz="1050" kern="0" dirty="0">
                  <a:solidFill>
                    <a:schemeClr val="bg1"/>
                  </a:solidFill>
                  <a:latin typeface="Albany AMT" panose="020B0604020202020204" pitchFamily="34" charset="0"/>
                  <a:cs typeface="Albany AMT" panose="020B0604020202020204" pitchFamily="34" charset="0"/>
                </a:rPr>
                <a:t>Registre des entreprises</a:t>
              </a: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571123" y="3826555"/>
              <a:ext cx="2062411" cy="570799"/>
            </a:xfrm>
            <a:prstGeom prst="roundRect">
              <a:avLst/>
            </a:prstGeom>
            <a:solidFill>
              <a:srgbClr val="4E67C8"/>
            </a:solidFill>
            <a:ln w="12700" cap="flat" cmpd="sng" algn="ctr">
              <a:solidFill>
                <a:srgbClr val="1CADE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685800">
                <a:defRPr/>
              </a:pPr>
              <a:r>
                <a:rPr lang="fr-FR" sz="1050" kern="0" dirty="0">
                  <a:solidFill>
                    <a:schemeClr val="bg1"/>
                  </a:solidFill>
                  <a:latin typeface="Albany AMT" panose="020B0604020202020204" pitchFamily="34" charset="0"/>
                  <a:cs typeface="Albany AMT" panose="020B0604020202020204" pitchFamily="34" charset="0"/>
                </a:rPr>
                <a:t>Loi sur les déclarations des personnes morales</a:t>
              </a:r>
              <a:endParaRPr lang="en-CA" sz="1050" b="1" kern="0" dirty="0">
                <a:ln w="22225">
                  <a:solidFill>
                    <a:srgbClr val="2683C6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/>
              </a:endParaRP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571123" y="4460760"/>
              <a:ext cx="2062411" cy="570799"/>
            </a:xfrm>
            <a:prstGeom prst="roundRect">
              <a:avLst/>
            </a:prstGeom>
            <a:solidFill>
              <a:srgbClr val="4E67C8"/>
            </a:solidFill>
            <a:ln w="12700" cap="flat" cmpd="sng" algn="ctr">
              <a:solidFill>
                <a:srgbClr val="1CADE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685800"/>
              <a:r>
                <a:rPr lang="fr-FR" sz="1050" kern="0" dirty="0">
                  <a:solidFill>
                    <a:schemeClr val="bg1"/>
                  </a:solidFill>
                  <a:latin typeface="Albany AMT" panose="020B0604020202020204" pitchFamily="34" charset="0"/>
                  <a:cs typeface="Albany AMT" panose="020B0604020202020204" pitchFamily="34" charset="0"/>
                </a:rPr>
                <a:t>Formulaires d’impôt pertinents</a:t>
              </a:r>
              <a:endParaRPr lang="en-CA" sz="1050" kern="0" dirty="0">
                <a:solidFill>
                  <a:schemeClr val="bg1"/>
                </a:solidFill>
                <a:latin typeface="Albany AMT" panose="020B0604020202020204" pitchFamily="34" charset="0"/>
                <a:cs typeface="Albany AMT" panose="020B0604020202020204" pitchFamily="34" charset="0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 flipV="1">
              <a:off x="6293263" y="4397354"/>
              <a:ext cx="1242572" cy="3705"/>
            </a:xfrm>
            <a:prstGeom prst="line">
              <a:avLst/>
            </a:prstGeom>
            <a:noFill/>
            <a:ln w="22225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sp>
          <p:nvSpPr>
            <p:cNvPr id="63" name="Right Brace 62"/>
            <p:cNvSpPr/>
            <p:nvPr/>
          </p:nvSpPr>
          <p:spPr>
            <a:xfrm>
              <a:off x="2642541" y="3974019"/>
              <a:ext cx="89990" cy="893503"/>
            </a:xfrm>
            <a:prstGeom prst="rightBrace">
              <a:avLst/>
            </a:prstGeom>
            <a:noFill/>
            <a:ln w="222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CA" sz="9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7729177" y="5064068"/>
              <a:ext cx="1703477" cy="687708"/>
            </a:xfrm>
            <a:prstGeom prst="roundRect">
              <a:avLst/>
            </a:prstGeom>
            <a:solidFill>
              <a:srgbClr val="4E67C8"/>
            </a:solidFill>
            <a:ln w="12700" cap="flat" cmpd="sng" algn="ctr">
              <a:solidFill>
                <a:srgbClr val="1CADE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685800"/>
              <a:r>
                <a:rPr lang="fr-CA" sz="1050" kern="0" dirty="0">
                  <a:solidFill>
                    <a:schemeClr val="bg1"/>
                  </a:solidFill>
                  <a:latin typeface="Albany AMT" panose="020B0604020202020204" pitchFamily="34" charset="0"/>
                  <a:cs typeface="Albany AMT" panose="020B0604020202020204" pitchFamily="34" charset="0"/>
                </a:rPr>
                <a:t>Base de données fusionnée sur la mortalité</a:t>
              </a:r>
              <a:endParaRPr lang="en-CA" sz="1050" kern="0" dirty="0">
                <a:solidFill>
                  <a:schemeClr val="bg1"/>
                </a:solidFill>
                <a:latin typeface="Albany AMT" panose="020B0604020202020204" pitchFamily="34" charset="0"/>
                <a:cs typeface="Albany AMT" panose="020B0604020202020204" pitchFamily="34" charset="0"/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5627315" y="2418050"/>
              <a:ext cx="1136760" cy="537886"/>
            </a:xfrm>
            <a:prstGeom prst="roundRect">
              <a:avLst/>
            </a:prstGeom>
            <a:solidFill>
              <a:srgbClr val="4E67C8"/>
            </a:solidFill>
            <a:ln w="12700" cap="flat" cmpd="sng" algn="ctr">
              <a:solidFill>
                <a:srgbClr val="1CADE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685800"/>
              <a:r>
                <a:rPr lang="fr-CA" sz="1050" kern="0" dirty="0">
                  <a:solidFill>
                    <a:schemeClr val="bg1"/>
                  </a:solidFill>
                  <a:latin typeface="Albany AMT" panose="020B0604020202020204" pitchFamily="34" charset="0"/>
                  <a:cs typeface="Albany AMT" panose="020B0604020202020204" pitchFamily="34" charset="0"/>
                </a:rPr>
                <a:t>Registre des adresses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310698" y="3825817"/>
              <a:ext cx="1194415" cy="670855"/>
            </a:xfrm>
            <a:prstGeom prst="roundRect">
              <a:avLst/>
            </a:prstGeom>
            <a:solidFill>
              <a:srgbClr val="42BA97"/>
            </a:solidFill>
            <a:ln w="12700" cap="flat" cmpd="sng" algn="ctr">
              <a:solidFill>
                <a:srgbClr val="42BA9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fr-CA" sz="1050" kern="0" dirty="0">
                  <a:solidFill>
                    <a:prstClr val="black"/>
                  </a:solidFill>
                  <a:latin typeface="Albany AMT" panose="020B0604020202020204" pitchFamily="34" charset="0"/>
                  <a:cs typeface="Albany AMT" panose="020B0604020202020204" pitchFamily="34" charset="0"/>
                </a:rPr>
                <a:t>Fichiers des services publics</a:t>
              </a:r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>
              <a:off x="5770627" y="3566686"/>
              <a:ext cx="0" cy="416579"/>
            </a:xfrm>
            <a:prstGeom prst="straightConnector1">
              <a:avLst/>
            </a:prstGeom>
            <a:noFill/>
            <a:ln w="2222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8" name="Straight Arrow Connector 67"/>
            <p:cNvCxnSpPr/>
            <p:nvPr/>
          </p:nvCxnSpPr>
          <p:spPr>
            <a:xfrm>
              <a:off x="4678791" y="3560242"/>
              <a:ext cx="0" cy="423023"/>
            </a:xfrm>
            <a:prstGeom prst="straightConnector1">
              <a:avLst/>
            </a:prstGeom>
            <a:noFill/>
            <a:ln w="2222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9" name="Straight Arrow Connector 68"/>
            <p:cNvCxnSpPr/>
            <p:nvPr/>
          </p:nvCxnSpPr>
          <p:spPr>
            <a:xfrm>
              <a:off x="3579101" y="3566072"/>
              <a:ext cx="0" cy="417194"/>
            </a:xfrm>
            <a:prstGeom prst="straightConnector1">
              <a:avLst/>
            </a:prstGeom>
            <a:noFill/>
            <a:ln w="2222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70" name="Straight Arrow Connector 69"/>
            <p:cNvCxnSpPr/>
            <p:nvPr/>
          </p:nvCxnSpPr>
          <p:spPr>
            <a:xfrm flipH="1">
              <a:off x="6474374" y="3586262"/>
              <a:ext cx="929" cy="218481"/>
            </a:xfrm>
            <a:prstGeom prst="straightConnector1">
              <a:avLst/>
            </a:prstGeom>
            <a:noFill/>
            <a:ln w="2222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71" name="Rounded Rectangle 70"/>
            <p:cNvSpPr/>
            <p:nvPr/>
          </p:nvSpPr>
          <p:spPr>
            <a:xfrm>
              <a:off x="7729177" y="3381207"/>
              <a:ext cx="1703477" cy="457153"/>
            </a:xfrm>
            <a:prstGeom prst="roundRect">
              <a:avLst/>
            </a:prstGeom>
            <a:solidFill>
              <a:srgbClr val="4E67C8"/>
            </a:solidFill>
            <a:ln w="12700" cap="flat" cmpd="sng" algn="ctr">
              <a:solidFill>
                <a:srgbClr val="1CADE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685800"/>
              <a:r>
                <a:rPr lang="fr-FR" sz="1050" kern="0" dirty="0">
                  <a:solidFill>
                    <a:schemeClr val="bg1"/>
                  </a:solidFill>
                  <a:latin typeface="Albany AMT" panose="020B0604020202020204" pitchFamily="34" charset="0"/>
                  <a:cs typeface="Albany AMT" panose="020B0604020202020204" pitchFamily="34" charset="0"/>
                </a:rPr>
                <a:t>Base de données sur les immigrants</a:t>
              </a:r>
              <a:endParaRPr lang="en-CA" sz="1050" kern="0" dirty="0">
                <a:solidFill>
                  <a:schemeClr val="bg1"/>
                </a:solidFill>
                <a:latin typeface="Albany AMT" panose="020B0604020202020204" pitchFamily="34" charset="0"/>
                <a:cs typeface="Albany AMT" panose="020B0604020202020204" pitchFamily="34" charset="0"/>
              </a:endParaRPr>
            </a:p>
          </p:txBody>
        </p:sp>
      </p:grpSp>
      <p:sp>
        <p:nvSpPr>
          <p:cNvPr id="72" name="Oval 71"/>
          <p:cNvSpPr/>
          <p:nvPr/>
        </p:nvSpPr>
        <p:spPr>
          <a:xfrm>
            <a:off x="9602695" y="4772498"/>
            <a:ext cx="234706" cy="233705"/>
          </a:xfrm>
          <a:prstGeom prst="ellipse">
            <a:avLst/>
          </a:prstGeom>
          <a:solidFill>
            <a:srgbClr val="42BA9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CA" sz="9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9602695" y="5092204"/>
            <a:ext cx="234706" cy="233705"/>
          </a:xfrm>
          <a:prstGeom prst="ellipse">
            <a:avLst/>
          </a:prstGeom>
          <a:solidFill>
            <a:srgbClr val="4E67C8"/>
          </a:solidFill>
          <a:ln w="12700" cap="flat" cmpd="sng" algn="ctr">
            <a:solidFill>
              <a:srgbClr val="1CADE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685800"/>
            <a:endParaRPr lang="en-CA" sz="1050" kern="0">
              <a:solidFill>
                <a:schemeClr val="bg1"/>
              </a:solidFill>
              <a:latin typeface="Albany AMT" panose="020B0604020202020204" pitchFamily="34" charset="0"/>
              <a:cs typeface="Albany AMT" panose="020B0604020202020204" pitchFamily="34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9603549" y="5411682"/>
            <a:ext cx="234706" cy="233705"/>
          </a:xfrm>
          <a:prstGeom prst="ellipse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CA" sz="9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9819964" y="4736579"/>
            <a:ext cx="7405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50" dirty="0">
                <a:solidFill>
                  <a:prstClr val="black"/>
                </a:solidFill>
                <a:latin typeface="Calibri" panose="020F0502020204030204"/>
              </a:rPr>
              <a:t>Externe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9819964" y="5053584"/>
            <a:ext cx="7405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50" dirty="0">
                <a:solidFill>
                  <a:prstClr val="black"/>
                </a:solidFill>
                <a:latin typeface="Calibri" panose="020F0502020204030204"/>
              </a:rPr>
              <a:t>Interne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9819964" y="5371374"/>
            <a:ext cx="7405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50" dirty="0">
                <a:solidFill>
                  <a:prstClr val="black"/>
                </a:solidFill>
                <a:latin typeface="Calibri" panose="020F0502020204030204"/>
              </a:rPr>
              <a:t>Objectif</a:t>
            </a:r>
          </a:p>
        </p:txBody>
      </p:sp>
      <p:sp>
        <p:nvSpPr>
          <p:cNvPr id="78" name="Title 2"/>
          <p:cNvSpPr>
            <a:spLocks noGrp="1"/>
          </p:cNvSpPr>
          <p:nvPr>
            <p:ph type="title"/>
          </p:nvPr>
        </p:nvSpPr>
        <p:spPr>
          <a:xfrm>
            <a:off x="87139" y="221401"/>
            <a:ext cx="8448427" cy="591369"/>
          </a:xfrm>
        </p:spPr>
        <p:txBody>
          <a:bodyPr/>
          <a:lstStyle/>
          <a:p>
            <a:r>
              <a:rPr lang="en-CA" sz="3200" dirty="0"/>
              <a:t>Structure du PSLC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7BCBCE4-348C-FE43-9E32-9F16AF4F4295}" type="slidenum">
              <a:rPr 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8014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Title 2"/>
          <p:cNvSpPr>
            <a:spLocks noGrp="1"/>
          </p:cNvSpPr>
          <p:nvPr>
            <p:ph type="title"/>
          </p:nvPr>
        </p:nvSpPr>
        <p:spPr>
          <a:xfrm>
            <a:off x="335360" y="84727"/>
            <a:ext cx="7488832" cy="1081947"/>
          </a:xfrm>
        </p:spPr>
        <p:txBody>
          <a:bodyPr/>
          <a:lstStyle/>
          <a:p>
            <a:r>
              <a:rPr lang="fr-CA" altLang="en-US" dirty="0" smtClean="0"/>
              <a:t>Aperçu du programme</a:t>
            </a:r>
            <a:endParaRPr lang="fr-CA" dirty="0"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612" y="701900"/>
            <a:ext cx="8995937" cy="529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9085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70062" y="794650"/>
            <a:ext cx="3382577" cy="823912"/>
          </a:xfrm>
        </p:spPr>
        <p:txBody>
          <a:bodyPr/>
          <a:lstStyle/>
          <a:p>
            <a:r>
              <a:rPr lang="fr-CA" dirty="0" smtClean="0"/>
              <a:t>19 décembre 2017</a:t>
            </a:r>
            <a:endParaRPr lang="fr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60512" y="1780757"/>
            <a:ext cx="4682338" cy="3888431"/>
          </a:xfrm>
        </p:spPr>
        <p:txBody>
          <a:bodyPr/>
          <a:lstStyle/>
          <a:p>
            <a:pPr marL="182563" indent="-182563"/>
            <a:r>
              <a:rPr lang="fr-CA" sz="2000" dirty="0" smtClean="0"/>
              <a:t>RMR : Toronto et Vancouver</a:t>
            </a:r>
          </a:p>
          <a:p>
            <a:pPr marL="182563" indent="-182563"/>
            <a:r>
              <a:rPr lang="fr-CA" sz="2000" dirty="0" smtClean="0"/>
              <a:t>SDR : 45</a:t>
            </a:r>
          </a:p>
          <a:p>
            <a:pPr marL="182563" indent="-182563"/>
            <a:r>
              <a:rPr lang="fr-CA" sz="2000" dirty="0" smtClean="0"/>
              <a:t>Indicateurs (7) :</a:t>
            </a:r>
          </a:p>
          <a:p>
            <a:pPr marL="447675" lvl="1" indent="-182563"/>
            <a:r>
              <a:rPr lang="fr-CA" sz="1600" dirty="0" smtClean="0"/>
              <a:t>Statut de résidence</a:t>
            </a:r>
          </a:p>
          <a:p>
            <a:pPr marL="447675" lvl="1" indent="-182563"/>
            <a:r>
              <a:rPr lang="fr-CA" sz="1600" dirty="0" smtClean="0"/>
              <a:t>Type de propriété</a:t>
            </a:r>
          </a:p>
          <a:p>
            <a:pPr marL="447675" lvl="1" indent="-182563"/>
            <a:r>
              <a:rPr lang="fr-CA" sz="1600" dirty="0" smtClean="0"/>
              <a:t>Valeur de l’évaluation foncière</a:t>
            </a:r>
          </a:p>
          <a:p>
            <a:pPr marL="447675" lvl="1" indent="-182563"/>
            <a:r>
              <a:rPr lang="fr-CA" sz="1600" dirty="0" smtClean="0"/>
              <a:t>Taille de la superficie habitable</a:t>
            </a:r>
          </a:p>
          <a:p>
            <a:pPr marL="447675" lvl="1" indent="-182563"/>
            <a:r>
              <a:rPr lang="fr-CA" sz="1600" dirty="0" smtClean="0"/>
              <a:t>Période de construction</a:t>
            </a:r>
          </a:p>
          <a:p>
            <a:pPr marL="447675" lvl="1" indent="-182563"/>
            <a:r>
              <a:rPr lang="fr-CA" sz="1600" dirty="0" smtClean="0"/>
              <a:t>Statut de copropriété</a:t>
            </a:r>
          </a:p>
          <a:p>
            <a:pPr marL="447675" lvl="1" indent="-182563"/>
            <a:r>
              <a:rPr lang="fr-CA" sz="1600" dirty="0" smtClean="0"/>
              <a:t>Nombre de propriétaire par propriété</a:t>
            </a:r>
            <a:endParaRPr lang="en-CA" sz="1600" dirty="0" smtClean="0"/>
          </a:p>
          <a:p>
            <a:pPr marL="447675" lvl="1" indent="-182563"/>
            <a:endParaRPr lang="en-CA" sz="1600" u="sng" dirty="0">
              <a:hlinkClick r:id="rId2"/>
            </a:endParaRPr>
          </a:p>
          <a:p>
            <a:pPr marL="0" indent="-134938">
              <a:buNone/>
            </a:pPr>
            <a:r>
              <a:rPr lang="en-CA" sz="2000" u="sng" dirty="0" smtClean="0">
                <a:hlinkClick r:id="rId2"/>
              </a:rPr>
              <a:t>https</a:t>
            </a:r>
            <a:r>
              <a:rPr lang="en-CA" sz="2000" u="sng" dirty="0">
                <a:hlinkClick r:id="rId2"/>
              </a:rPr>
              <a:t>://www150.statcan.gc.ca/n1/daily-quotidien/171219/dq171219b-fra.htm</a:t>
            </a:r>
            <a:endParaRPr lang="en-CA" sz="2000" dirty="0"/>
          </a:p>
          <a:p>
            <a:pPr marL="265112" lvl="1" indent="0">
              <a:buNone/>
            </a:pPr>
            <a:endParaRPr lang="fr-CA" sz="16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971144" y="794650"/>
            <a:ext cx="3399234" cy="823912"/>
          </a:xfrm>
        </p:spPr>
        <p:txBody>
          <a:bodyPr/>
          <a:lstStyle/>
          <a:p>
            <a:r>
              <a:rPr lang="fr-CA" dirty="0" smtClean="0"/>
              <a:t>25 juin 2018</a:t>
            </a:r>
            <a:endParaRPr lang="fr-CA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879842" y="1780757"/>
            <a:ext cx="5547673" cy="3814700"/>
          </a:xfrm>
        </p:spPr>
        <p:txBody>
          <a:bodyPr/>
          <a:lstStyle/>
          <a:p>
            <a:pPr marL="182563" indent="-182563"/>
            <a:r>
              <a:rPr lang="fr-CA" sz="2000" dirty="0" smtClean="0"/>
              <a:t>RMR : Ontario (16), Colombie-Britannique (4)</a:t>
            </a:r>
          </a:p>
          <a:p>
            <a:pPr marL="182563" indent="-182563"/>
            <a:r>
              <a:rPr lang="fr-CA" sz="2000" dirty="0" smtClean="0"/>
              <a:t>SDR : 749</a:t>
            </a:r>
          </a:p>
          <a:p>
            <a:pPr marL="182563" indent="-182563"/>
            <a:r>
              <a:rPr lang="fr-CA" sz="2000" dirty="0" smtClean="0"/>
              <a:t>Même indicateurs qu’en décembre </a:t>
            </a:r>
          </a:p>
          <a:p>
            <a:pPr marL="0" indent="0">
              <a:buNone/>
            </a:pPr>
            <a:r>
              <a:rPr lang="fr-CA" sz="2400" b="1" dirty="0" smtClean="0">
                <a:solidFill>
                  <a:schemeClr val="accent4">
                    <a:lumMod val="75000"/>
                  </a:schemeClr>
                </a:solidFill>
              </a:rPr>
              <a:t>PLUS</a:t>
            </a:r>
          </a:p>
          <a:p>
            <a:pPr marL="447675" lvl="1" indent="-182563"/>
            <a:r>
              <a:rPr lang="fr-CA" sz="1600" dirty="0" smtClean="0"/>
              <a:t>Donnée au niveau de la propriété</a:t>
            </a:r>
          </a:p>
          <a:p>
            <a:pPr marL="712788" lvl="2" indent="-173038"/>
            <a:r>
              <a:rPr lang="fr-CA" sz="1600" dirty="0" smtClean="0"/>
              <a:t>Type de propriétaire (individu / non-individu)</a:t>
            </a:r>
          </a:p>
          <a:p>
            <a:pPr marL="447675" lvl="1" indent="-182563"/>
            <a:r>
              <a:rPr lang="fr-CA" sz="1600" dirty="0" smtClean="0"/>
              <a:t>Données au niveau du propriétaire</a:t>
            </a:r>
          </a:p>
          <a:p>
            <a:pPr marL="712788" lvl="2" indent="-173038"/>
            <a:r>
              <a:rPr lang="fr-CA" sz="1600" dirty="0" smtClean="0"/>
              <a:t>Âge</a:t>
            </a:r>
          </a:p>
          <a:p>
            <a:pPr marL="712788" lvl="2" indent="-173038"/>
            <a:r>
              <a:rPr lang="fr-CA" sz="1600" dirty="0" smtClean="0"/>
              <a:t>Sexe</a:t>
            </a:r>
          </a:p>
          <a:p>
            <a:pPr marL="539750" lvl="2" indent="0">
              <a:spcAft>
                <a:spcPts val="600"/>
              </a:spcAft>
              <a:buNone/>
            </a:pPr>
            <a:endParaRPr lang="en-CA" sz="1600" u="sng" dirty="0" smtClean="0">
              <a:hlinkClick r:id="rId3"/>
            </a:endParaRPr>
          </a:p>
          <a:p>
            <a:pPr marL="139700" lvl="1" indent="0">
              <a:buNone/>
            </a:pPr>
            <a:r>
              <a:rPr lang="en-CA" sz="2000" u="sng" dirty="0" smtClean="0">
                <a:hlinkClick r:id="rId3"/>
              </a:rPr>
              <a:t>https</a:t>
            </a:r>
            <a:r>
              <a:rPr lang="en-CA" sz="2000" u="sng" dirty="0">
                <a:hlinkClick r:id="rId3"/>
              </a:rPr>
              <a:t>://www150.statcan.gc.ca/n1/daily-quotidien/180625/dq180625a-fra.htm</a:t>
            </a:r>
            <a:endParaRPr lang="en-CA" sz="2000" dirty="0"/>
          </a:p>
          <a:p>
            <a:pPr marL="539750" lvl="2" indent="0">
              <a:buNone/>
            </a:pPr>
            <a:endParaRPr lang="fr-CA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0787" y="203281"/>
            <a:ext cx="8575099" cy="591369"/>
          </a:xfrm>
        </p:spPr>
        <p:txBody>
          <a:bodyPr/>
          <a:lstStyle/>
          <a:p>
            <a:r>
              <a:rPr lang="fr-CA" dirty="0" smtClean="0"/>
              <a:t>Ce qui a été diffus</a:t>
            </a:r>
            <a:r>
              <a:rPr lang="en-CA" dirty="0" smtClean="0"/>
              <a:t>é</a:t>
            </a:r>
            <a:r>
              <a:rPr lang="fr-CA" dirty="0" smtClean="0"/>
              <a:t> jusqu’à maintenant …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9984432" y="5433045"/>
            <a:ext cx="576064" cy="476250"/>
          </a:xfrm>
        </p:spPr>
        <p:txBody>
          <a:bodyPr/>
          <a:lstStyle/>
          <a:p>
            <a:pPr>
              <a:defRPr/>
            </a:pPr>
            <a:fld id="{D7BCBCE4-348C-FE43-9E32-9F16AF4F429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7699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2418859|-7487713|-3590342|-8882056|-11579569|Statistics Canada&quot;,&quot;Id&quot;:&quot;5b5730fc304643222072c5ee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  <p:tag name="_AMO_REPORTCONTROLSVISIBLE" val="Empty"/>
  <p:tag name="_AMO_UNIQUEIDENTIFIER" val="64906b34-ceaa-4a99-bb0b-8cd63d7e52b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}"/>
</p:tagLst>
</file>

<file path=ppt/theme/theme1.xml><?xml version="1.0" encoding="utf-8"?>
<a:theme xmlns:a="http://schemas.openxmlformats.org/drawingml/2006/main" name="Statistic Canada Blue">
  <a:themeElements>
    <a:clrScheme name="Blue 1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D3521"/>
      </a:accent1>
      <a:accent2>
        <a:srgbClr val="316F8D"/>
      </a:accent2>
      <a:accent3>
        <a:srgbClr val="DB4F49"/>
      </a:accent3>
      <a:accent4>
        <a:srgbClr val="FEBF00"/>
      </a:accent4>
      <a:accent5>
        <a:srgbClr val="78B690"/>
      </a:accent5>
      <a:accent6>
        <a:srgbClr val="2683C6"/>
      </a:accent6>
      <a:hlink>
        <a:srgbClr val="6B9F25"/>
      </a:hlink>
      <a:folHlink>
        <a:srgbClr val="9F6715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5" id="{A7D75DC8-F050-F145-8D99-EC0239AD8236}" vid="{DFA70FC6-B788-8742-BC8D-C0522D3130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StatCan 100-fra</Template>
  <TotalTime>2421</TotalTime>
  <Words>1575</Words>
  <Application>Microsoft Office PowerPoint</Application>
  <PresentationFormat>Widescreen</PresentationFormat>
  <Paragraphs>280</Paragraphs>
  <Slides>23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Albany AMT</vt:lpstr>
      <vt:lpstr>Arial</vt:lpstr>
      <vt:lpstr>Arial Black</vt:lpstr>
      <vt:lpstr>Bebas</vt:lpstr>
      <vt:lpstr>Calibri</vt:lpstr>
      <vt:lpstr>Century Gothic</vt:lpstr>
      <vt:lpstr>Times New Roman</vt:lpstr>
      <vt:lpstr>Wingdings</vt:lpstr>
      <vt:lpstr>Statistic Canada Blue</vt:lpstr>
      <vt:lpstr>PowerPoint Presentation</vt:lpstr>
      <vt:lpstr>Table des matières</vt:lpstr>
      <vt:lpstr>Contexte</vt:lpstr>
      <vt:lpstr>Questions qui préoccupent les canadiens</vt:lpstr>
      <vt:lpstr>Le Gouvernement du Canada s’est  engagé à combler les lacunes de données sur le logement au Canada</vt:lpstr>
      <vt:lpstr>Le contenu de la base de données</vt:lpstr>
      <vt:lpstr>Structure du PSLC</vt:lpstr>
      <vt:lpstr>Aperçu du programme</vt:lpstr>
      <vt:lpstr>Ce qui a été diffusé jusqu’à maintenant …</vt:lpstr>
      <vt:lpstr>Troisième diffusion du PSLC -  le 11 décembre 2018 </vt:lpstr>
      <vt:lpstr>Les derniers résultats</vt:lpstr>
      <vt:lpstr>Faits saillants de la diffusion du PSLC</vt:lpstr>
      <vt:lpstr>Le taux de propriétés appartenant à des non-résidents est plus faible dans la RMR de Halifax</vt:lpstr>
      <vt:lpstr>À quelques exceptions près, la valeur des propriétés est plus élevée chez les propriétaires non-résidents à Vancouver et Toronto</vt:lpstr>
      <vt:lpstr>Appartements en copropriété moins courants et terrains vacants plus courants dans la RMR de Halifax</vt:lpstr>
      <vt:lpstr>La prévalence de propriétés appartenant à des non-résidents est plus élevée dans les destinations récréatives</vt:lpstr>
      <vt:lpstr>Les non-individus possèdent moins de 1 propriété résidentielle sur 10</vt:lpstr>
      <vt:lpstr>Prochaines étapes</vt:lpstr>
      <vt:lpstr>Articles détaillés, hiver 2019</vt:lpstr>
      <vt:lpstr>Prochaines étapes du PSLC en 2019 </vt:lpstr>
      <vt:lpstr>Enjeux et risques</vt:lpstr>
      <vt:lpstr>Questions de suivi</vt:lpstr>
      <vt:lpstr>MERCI!</vt:lpstr>
    </vt:vector>
  </TitlesOfParts>
  <Company>StatCan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Shane;Andy</dc:creator>
  <cp:lastModifiedBy>Neudorf, Eric - AGRI/AGRI</cp:lastModifiedBy>
  <cp:revision>144</cp:revision>
  <cp:lastPrinted>2018-12-14T15:41:43Z</cp:lastPrinted>
  <dcterms:created xsi:type="dcterms:W3CDTF">2018-07-05T17:12:59Z</dcterms:created>
  <dcterms:modified xsi:type="dcterms:W3CDTF">2018-12-17T21:23:43Z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-2083741501</vt:i4>
  </property>
  <property fmtid="{D5CDD505-2E9C-101B-9397-08002B2CF9AE}" pid="3" name="_NewReviewCycle">
    <vt:lpwstr/>
  </property>
  <property fmtid="{D5CDD505-2E9C-101B-9397-08002B2CF9AE}" pid="4" name="_EmailSubject">
    <vt:lpwstr>Presentations for CHSP webinar</vt:lpwstr>
  </property>
  <property fmtid="{D5CDD505-2E9C-101B-9397-08002B2CF9AE}" pid="5" name="_AuthorEmail">
    <vt:lpwstr>eric.neudorf@canada.ca</vt:lpwstr>
  </property>
  <property fmtid="{D5CDD505-2E9C-101B-9397-08002B2CF9AE}" pid="6" name="_AuthorEmailDisplayName">
    <vt:lpwstr>Neudorf, Eric (STATCAN)</vt:lpwstr>
  </property>
</Properties>
</file>