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645" r:id="rId3"/>
    <p:sldId id="274" r:id="rId4"/>
    <p:sldId id="257" r:id="rId5"/>
    <p:sldId id="258" r:id="rId6"/>
    <p:sldId id="259" r:id="rId7"/>
    <p:sldId id="260" r:id="rId8"/>
    <p:sldId id="267" r:id="rId9"/>
    <p:sldId id="646" r:id="rId10"/>
    <p:sldId id="268" r:id="rId11"/>
    <p:sldId id="275" r:id="rId12"/>
    <p:sldId id="271" r:id="rId13"/>
    <p:sldId id="278" r:id="rId14"/>
    <p:sldId id="285" r:id="rId15"/>
    <p:sldId id="286" r:id="rId16"/>
    <p:sldId id="287" r:id="rId17"/>
    <p:sldId id="647" r:id="rId18"/>
    <p:sldId id="648" r:id="rId19"/>
    <p:sldId id="288" r:id="rId20"/>
    <p:sldId id="289" r:id="rId21"/>
    <p:sldId id="290" r:id="rId22"/>
    <p:sldId id="643" r:id="rId23"/>
    <p:sldId id="64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24"/>
    <a:srgbClr val="EFF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249" autoAdjust="0"/>
  </p:normalViewPr>
  <p:slideViewPr>
    <p:cSldViewPr snapToGrid="0">
      <p:cViewPr>
        <p:scale>
          <a:sx n="68" d="100"/>
          <a:sy n="68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presentation%20in%20Victoria\some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tables%20and%20charts%20for%20Maryam's%20NRCan%20presenta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tables%20and%20charts%20for%20Maryam's%20NRCan%20presenta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presentation%20in%20Victoria\some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custom%20tabulation\Victoria%20workhop%20csv%20exports\CUSP%20Stats-tenure,income%20group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tables%20and%20charts%20for%20Maryam's%20NRCan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tables%20and%20charts%20for%20Maryam's%20NRCan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presentations\tables%20and%20charts%20for%20Maryam's%20NRCan%20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DP\Capacity%20Building\Webinars\Energy%20Poverty%20Nov%2012%202019\EP%20tenure%20w%20and%20wo%20expenditures%20CS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DP\Capacity%20Building\Webinars\Energy%20Poverty%20Nov%2012%202019\EP%20tenure%20w%20and%20wo%20expenditures%20CS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el%20Ditor\Documents\ACR\Community%20Analytics\CUSP\tables%20and%20charts%20for%20Maryam's%20NRCan%20present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96-4522-9742-70BE4E3DCD4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95B6542-FAF1-4CB3-AA4F-1D6E3D3FCBFE}" type="CELLRANGE">
                      <a:rPr lang="en-US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B96-4522-9742-70BE4E3DCD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63CA24-B9AE-4BA9-8755-A737B54B848D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B96-4522-9742-70BE4E3DCD4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834AB26-356D-40E2-BC1B-E420B3DB084E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B96-4522-9742-70BE4E3DCD4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4BABE58-8F08-412F-941D-6F65EA1A1086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B96-4522-9742-70BE4E3DCD4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E90204B-7B79-4456-858F-5BE7F6F4D47E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B96-4522-9742-70BE4E3DCD4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7D305EE-80F0-4E10-8E3F-F7712700E8DF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B96-4522-9742-70BE4E3DCD4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BA79B74-4CA9-4CCA-ACC7-0A5B55CF6233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B96-4522-9742-70BE4E3DCD4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02E4ADD-FE4A-402C-B30A-37D1D0675C53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B96-4522-9742-70BE4E3DCD4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1AE5C44-53FF-4054-B425-F02E458B254B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B96-4522-9742-70BE4E3DCD4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F1C2FF1-D4F2-44F9-9BE7-7A34CF7F9DAB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B96-4522-9742-70BE4E3DCD4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75264EA-C73D-4374-BAEC-01AC96624427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B96-4522-9742-70BE4E3DCD4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7C51F6A-4F8B-453B-87D1-93D7504E3B68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B96-4522-9742-70BE4E3DCD4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71D74E0-3901-4E0E-96CC-BD3A6096B1FC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B96-4522-9742-70BE4E3DCD4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DB41805-840A-4F96-8606-05796888ECAA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B96-4522-9742-70BE4E3DC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PR 6'!$A$4:$A$17</c:f>
              <c:strCache>
                <c:ptCount val="14"/>
                <c:pt idx="0">
                  <c:v>Nunavut</c:v>
                </c:pt>
                <c:pt idx="1">
                  <c:v>British Columbia</c:v>
                </c:pt>
                <c:pt idx="2">
                  <c:v>Alberta</c:v>
                </c:pt>
                <c:pt idx="3">
                  <c:v>Manitoba</c:v>
                </c:pt>
                <c:pt idx="4">
                  <c:v>Quebec</c:v>
                </c:pt>
                <c:pt idx="5">
                  <c:v>Canada</c:v>
                </c:pt>
                <c:pt idx="6">
                  <c:v>Saskatchewan</c:v>
                </c:pt>
                <c:pt idx="7">
                  <c:v>Ontario</c:v>
                </c:pt>
                <c:pt idx="8">
                  <c:v>Yukon</c:v>
                </c:pt>
                <c:pt idx="9">
                  <c:v>Northwest Territories</c:v>
                </c:pt>
                <c:pt idx="10">
                  <c:v>New Brunswick</c:v>
                </c:pt>
                <c:pt idx="11">
                  <c:v>Nova Scotia</c:v>
                </c:pt>
                <c:pt idx="12">
                  <c:v>Newfoundland and Labrador</c:v>
                </c:pt>
                <c:pt idx="13">
                  <c:v>Prince Edward Island</c:v>
                </c:pt>
              </c:strCache>
            </c:strRef>
          </c:cat>
          <c:val>
            <c:numRef>
              <c:f>'CA PR 6'!$B$4:$B$17</c:f>
              <c:numCache>
                <c:formatCode>General</c:formatCode>
                <c:ptCount val="14"/>
                <c:pt idx="0">
                  <c:v>0.12079510703363915</c:v>
                </c:pt>
                <c:pt idx="1">
                  <c:v>0.14876511835079492</c:v>
                </c:pt>
                <c:pt idx="2">
                  <c:v>0.16066220504943193</c:v>
                </c:pt>
                <c:pt idx="3">
                  <c:v>0.16130150715655575</c:v>
                </c:pt>
                <c:pt idx="4">
                  <c:v>0.18037392272530819</c:v>
                </c:pt>
                <c:pt idx="5">
                  <c:v>0.20390826502006326</c:v>
                </c:pt>
                <c:pt idx="6">
                  <c:v>0.20529183271956819</c:v>
                </c:pt>
                <c:pt idx="7">
                  <c:v>0.22309597577841445</c:v>
                </c:pt>
                <c:pt idx="8">
                  <c:v>0.23743977976600136</c:v>
                </c:pt>
                <c:pt idx="9">
                  <c:v>0.25622895622895625</c:v>
                </c:pt>
                <c:pt idx="10">
                  <c:v>0.36529404276985744</c:v>
                </c:pt>
                <c:pt idx="11">
                  <c:v>0.37180702486128492</c:v>
                </c:pt>
                <c:pt idx="12">
                  <c:v>0.38277082950156338</c:v>
                </c:pt>
                <c:pt idx="13">
                  <c:v>0.40625537033854614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'CA PR 6'!$C$4:$C$17</c15:f>
                <c15:dlblRangeCache>
                  <c:ptCount val="14"/>
                  <c:pt idx="0">
                    <c:v>1,185</c:v>
                  </c:pt>
                  <c:pt idx="1">
                    <c:v>272,200</c:v>
                  </c:pt>
                  <c:pt idx="2">
                    <c:v>237,425</c:v>
                  </c:pt>
                  <c:pt idx="3">
                    <c:v>74,435</c:v>
                  </c:pt>
                  <c:pt idx="4">
                    <c:v>630,185</c:v>
                  </c:pt>
                  <c:pt idx="5">
                    <c:v>2,810,905</c:v>
                  </c:pt>
                  <c:pt idx="6">
                    <c:v>81,390</c:v>
                  </c:pt>
                  <c:pt idx="7">
                    <c:v>1,138,065</c:v>
                  </c:pt>
                  <c:pt idx="8">
                    <c:v>3,450</c:v>
                  </c:pt>
                  <c:pt idx="9">
                    <c:v>3,805</c:v>
                  </c:pt>
                  <c:pt idx="10">
                    <c:v>114,790</c:v>
                  </c:pt>
                  <c:pt idx="11">
                    <c:v>147,085</c:v>
                  </c:pt>
                  <c:pt idx="12">
                    <c:v>83,245</c:v>
                  </c:pt>
                  <c:pt idx="13">
                    <c:v>23,640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DB96-4522-9742-70BE4E3DCD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9260351"/>
        <c:axId val="1114967151"/>
      </c:barChart>
      <c:catAx>
        <c:axId val="1489260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967151"/>
        <c:crosses val="autoZero"/>
        <c:auto val="1"/>
        <c:lblAlgn val="ctr"/>
        <c:lblOffset val="100"/>
        <c:noMultiLvlLbl val="0"/>
      </c:catAx>
      <c:valAx>
        <c:axId val="1114967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26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921B8D-DC6C-4625-945A-A38DBEE2758D}" type="CELLRANGE">
                      <a:rPr lang="en-US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8E7-493C-A4F5-3E5D123670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F40139F-0DE5-4B7D-8CA7-F7E0966D81A1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8E7-493C-A4F5-3E5D123670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55A93A-EC43-4FB8-8BF4-EE55368E0398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8E7-493C-A4F5-3E5D123670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3AA08E9-E74B-4411-90DE-D31F8DA92324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8E7-493C-A4F5-3E5D123670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E9EEB4A-257E-4EFB-B7BF-D11B9E0B14D1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8E7-493C-A4F5-3E5D123670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531B4F3-923D-48A7-ADCE-3C928948D979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8E7-493C-A4F5-3E5D123670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 by period of construction'!$A$3:$A$8</c:f>
              <c:strCache>
                <c:ptCount val="6"/>
                <c:pt idx="0">
                  <c:v>All households</c:v>
                </c:pt>
                <c:pt idx="1">
                  <c:v>  1960 or before</c:v>
                </c:pt>
                <c:pt idx="2">
                  <c:v>  1961 to 1980</c:v>
                </c:pt>
                <c:pt idx="3">
                  <c:v>  1981 to 1990</c:v>
                </c:pt>
                <c:pt idx="4">
                  <c:v>  1991 to 2000</c:v>
                </c:pt>
                <c:pt idx="5">
                  <c:v>  2001 to 2016</c:v>
                </c:pt>
              </c:strCache>
            </c:strRef>
          </c:cat>
          <c:val>
            <c:numRef>
              <c:f>'EP by period of construction'!$B$3:$B$8</c:f>
              <c:numCache>
                <c:formatCode>0.0%</c:formatCode>
                <c:ptCount val="6"/>
                <c:pt idx="0">
                  <c:v>0.20390833897950983</c:v>
                </c:pt>
                <c:pt idx="1">
                  <c:v>0.28414213390172965</c:v>
                </c:pt>
                <c:pt idx="2">
                  <c:v>0.21501682064367159</c:v>
                </c:pt>
                <c:pt idx="3">
                  <c:v>0.1833212082298816</c:v>
                </c:pt>
                <c:pt idx="4">
                  <c:v>0.17164680307056043</c:v>
                </c:pt>
                <c:pt idx="5">
                  <c:v>0.13754806429672928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'EP by period of construction'!$C$3:$C$8</c15:f>
                <c15:dlblRangeCache>
                  <c:ptCount val="6"/>
                  <c:pt idx="0">
                    <c:v>2,810,905 </c:v>
                  </c:pt>
                  <c:pt idx="1">
                    <c:v>870,495 </c:v>
                  </c:pt>
                  <c:pt idx="2">
                    <c:v>886,495 </c:v>
                  </c:pt>
                  <c:pt idx="3">
                    <c:v>354,040 </c:v>
                  </c:pt>
                  <c:pt idx="4">
                    <c:v>291,355 </c:v>
                  </c:pt>
                  <c:pt idx="5">
                    <c:v>408,515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18E7-493C-A4F5-3E5D12367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6653504"/>
        <c:axId val="517081568"/>
      </c:barChart>
      <c:catAx>
        <c:axId val="19966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081568"/>
        <c:crosses val="autoZero"/>
        <c:auto val="1"/>
        <c:lblAlgn val="ctr"/>
        <c:lblOffset val="100"/>
        <c:noMultiLvlLbl val="0"/>
      </c:catAx>
      <c:valAx>
        <c:axId val="5170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65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19FC25-0AEE-4971-9306-272143BFC372}" type="CELLRANGE">
                      <a:rPr lang="en-US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515-4506-95EF-A0E7612E1F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EEFE1A4-98E3-4B25-B115-8FF23E2C465C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515-4506-95EF-A0E7612E1F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C1F2A01-5829-43A8-AFA5-CBDFEFBB9673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515-4506-95EF-A0E7612E1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'CMA non-CMA'!$A$3:$A$5</c:f>
              <c:strCache>
                <c:ptCount val="3"/>
                <c:pt idx="0">
                  <c:v>Canada</c:v>
                </c:pt>
                <c:pt idx="1">
                  <c:v>Non-CMA</c:v>
                </c:pt>
                <c:pt idx="2">
                  <c:v>CMA</c:v>
                </c:pt>
              </c:strCache>
            </c:strRef>
          </c:cat>
          <c:val>
            <c:numRef>
              <c:f>'CMA non-CMA'!$B$3:$B$5</c:f>
              <c:numCache>
                <c:formatCode>0.0%</c:formatCode>
                <c:ptCount val="3"/>
                <c:pt idx="0">
                  <c:v>0.20390826502006326</c:v>
                </c:pt>
                <c:pt idx="1">
                  <c:v>0.29270601010421765</c:v>
                </c:pt>
                <c:pt idx="2">
                  <c:v>0.16741521741578036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'CMA non-CMA'!$C$3:$C$5</c15:f>
                <c15:dlblRangeCache>
                  <c:ptCount val="3"/>
                  <c:pt idx="0">
                    <c:v>2,810,905 </c:v>
                  </c:pt>
                  <c:pt idx="1">
                    <c:v>1,175,260 </c:v>
                  </c:pt>
                  <c:pt idx="2">
                    <c:v>1,635,645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515-4506-95EF-A0E7612E1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6607"/>
        <c:axId val="45411263"/>
      </c:barChart>
      <c:catAx>
        <c:axId val="4192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11263"/>
        <c:crosses val="autoZero"/>
        <c:auto val="1"/>
        <c:lblAlgn val="ctr"/>
        <c:lblOffset val="100"/>
        <c:noMultiLvlLbl val="0"/>
      </c:catAx>
      <c:valAx>
        <c:axId val="4541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1A343D-AF9C-414E-A51C-C894EB3C7B29}" type="CELLRANGE">
                      <a:rPr lang="en-US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E18-4C8F-BFB8-D9B667B35D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E187FBC-09A5-4540-AACF-04F449EF1515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E18-4C8F-BFB8-D9B667B35D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8E1659-880E-437D-94BE-CE134D526B90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E18-4C8F-BFB8-D9B667B35D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57CC81B-0BEB-4CB2-8C97-5B0C08050FC4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E18-4C8F-BFB8-D9B667B35D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A1B81AC-B64D-406F-A2F0-2833963C047E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E18-4C8F-BFB8-D9B667B35D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DB49B53-A6D7-44E0-8CED-5E0802B63EBE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E18-4C8F-BFB8-D9B667B35D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9A2D359-1CD6-4440-9BEA-8B28B3FBD167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E18-4C8F-BFB8-D9B667B35D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8651076-4021-4770-957E-7106F100620F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E18-4C8F-BFB8-D9B667B35D5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8E7C749-CB6C-48D0-9C58-1D2DFCE98F2D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E18-4C8F-BFB8-D9B667B35D5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7EC7901-085A-461C-871C-B4D731982D2D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E18-4C8F-BFB8-D9B667B35D5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9269EAA-1788-4F7B-95DB-C25943AD93CD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E18-4C8F-BFB8-D9B667B35D5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91309D3-C5B7-4AF2-944F-C5F01E623511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E18-4C8F-BFB8-D9B667B35D5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0827D3E-0F93-47B3-80A8-1E9BA5A6A49A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E18-4C8F-BFB8-D9B667B35D5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8282833-6BE4-4DBC-AA67-572800A3D5E8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E18-4C8F-BFB8-D9B667B35D5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6137C55-B496-4537-B3DC-0E8B25D4814C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E18-4C8F-BFB8-D9B667B35D5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05FC8FC-FA05-4555-AFDB-A334C61EA2E9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E18-4C8F-BFB8-D9B667B35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'CUSP 6'!$A$4:$A$19</c:f>
              <c:strCache>
                <c:ptCount val="16"/>
                <c:pt idx="0">
                  <c:v>North Vancouver</c:v>
                </c:pt>
                <c:pt idx="1">
                  <c:v>New Westminster</c:v>
                </c:pt>
                <c:pt idx="2">
                  <c:v>Victoria</c:v>
                </c:pt>
                <c:pt idx="3">
                  <c:v>Vancouver</c:v>
                </c:pt>
                <c:pt idx="4">
                  <c:v>Winnipeg</c:v>
                </c:pt>
                <c:pt idx="5">
                  <c:v>Surrey</c:v>
                </c:pt>
                <c:pt idx="6">
                  <c:v>Saanich</c:v>
                </c:pt>
                <c:pt idx="7">
                  <c:v>Calgary</c:v>
                </c:pt>
                <c:pt idx="8">
                  <c:v>Saskatoon</c:v>
                </c:pt>
                <c:pt idx="9">
                  <c:v>Edmonton</c:v>
                </c:pt>
                <c:pt idx="10">
                  <c:v>Toronto</c:v>
                </c:pt>
                <c:pt idx="11">
                  <c:v>Ottawa</c:v>
                </c:pt>
                <c:pt idx="12">
                  <c:v>Mississauga</c:v>
                </c:pt>
                <c:pt idx="13">
                  <c:v>Richmond</c:v>
                </c:pt>
                <c:pt idx="14">
                  <c:v>Montréal</c:v>
                </c:pt>
                <c:pt idx="15">
                  <c:v>Halifax</c:v>
                </c:pt>
              </c:strCache>
            </c:strRef>
          </c:cat>
          <c:val>
            <c:numRef>
              <c:f>'CUSP 6'!$C$4:$C$19</c:f>
              <c:numCache>
                <c:formatCode>General</c:formatCode>
                <c:ptCount val="16"/>
                <c:pt idx="0">
                  <c:v>7.6140065146579811E-2</c:v>
                </c:pt>
                <c:pt idx="1">
                  <c:v>8.2045002296035507E-2</c:v>
                </c:pt>
                <c:pt idx="2">
                  <c:v>8.4429824561403508E-2</c:v>
                </c:pt>
                <c:pt idx="3">
                  <c:v>0.10349588459155677</c:v>
                </c:pt>
                <c:pt idx="4">
                  <c:v>0.12837958498517804</c:v>
                </c:pt>
                <c:pt idx="5">
                  <c:v>0.13254008089993799</c:v>
                </c:pt>
                <c:pt idx="6">
                  <c:v>0.13314630988347001</c:v>
                </c:pt>
                <c:pt idx="7">
                  <c:v>0.13754554666781657</c:v>
                </c:pt>
                <c:pt idx="8">
                  <c:v>0.13802215672324422</c:v>
                </c:pt>
                <c:pt idx="9">
                  <c:v>0.14151324683288505</c:v>
                </c:pt>
                <c:pt idx="10">
                  <c:v>0.14827236459530732</c:v>
                </c:pt>
                <c:pt idx="11">
                  <c:v>0.14976967808651509</c:v>
                </c:pt>
                <c:pt idx="12">
                  <c:v>0.16369684998440587</c:v>
                </c:pt>
                <c:pt idx="13">
                  <c:v>0.16751095290251916</c:v>
                </c:pt>
                <c:pt idx="14">
                  <c:v>0.16811461863453092</c:v>
                </c:pt>
                <c:pt idx="15">
                  <c:v>0.2586511452813251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'CUSP 6'!$B$4:$B$19</c15:f>
                <c15:dlblRangeCache>
                  <c:ptCount val="16"/>
                  <c:pt idx="0">
                    <c:v>1,870</c:v>
                  </c:pt>
                  <c:pt idx="1">
                    <c:v>2,680</c:v>
                  </c:pt>
                  <c:pt idx="2">
                    <c:v>3,850</c:v>
                  </c:pt>
                  <c:pt idx="3">
                    <c:v>29,235</c:v>
                  </c:pt>
                  <c:pt idx="4">
                    <c:v>35,945</c:v>
                  </c:pt>
                  <c:pt idx="5">
                    <c:v>22,445</c:v>
                  </c:pt>
                  <c:pt idx="6">
                    <c:v>6,170</c:v>
                  </c:pt>
                  <c:pt idx="7">
                    <c:v>63,795</c:v>
                  </c:pt>
                  <c:pt idx="8">
                    <c:v>13,580</c:v>
                  </c:pt>
                  <c:pt idx="9">
                    <c:v>50,770</c:v>
                  </c:pt>
                  <c:pt idx="10">
                    <c:v>164,460</c:v>
                  </c:pt>
                  <c:pt idx="11">
                    <c:v>55,760</c:v>
                  </c:pt>
                  <c:pt idx="12">
                    <c:v>39,365</c:v>
                  </c:pt>
                  <c:pt idx="13">
                    <c:v>12,235</c:v>
                  </c:pt>
                  <c:pt idx="14">
                    <c:v>130,715</c:v>
                  </c:pt>
                  <c:pt idx="15">
                    <c:v>44,660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DE18-4C8F-BFB8-D9B667B35D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9260351"/>
        <c:axId val="1114967151"/>
      </c:barChart>
      <c:catAx>
        <c:axId val="1489260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967151"/>
        <c:crosses val="autoZero"/>
        <c:auto val="1"/>
        <c:lblAlgn val="ctr"/>
        <c:lblOffset val="100"/>
        <c:noMultiLvlLbl val="0"/>
      </c:catAx>
      <c:valAx>
        <c:axId val="1114967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26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'avg med expenditures CA-PR'!$B$2</c:f>
              <c:strCache>
                <c:ptCount val="1"/>
                <c:pt idx="0">
                  <c:v>  Owner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'avg med expenditures CA-PR'!$A$24:$A$39</c:f>
              <c:strCache>
                <c:ptCount val="16"/>
                <c:pt idx="0">
                  <c:v>North Vancouver</c:v>
                </c:pt>
                <c:pt idx="1">
                  <c:v>New Westminster</c:v>
                </c:pt>
                <c:pt idx="2">
                  <c:v>Victoria</c:v>
                </c:pt>
                <c:pt idx="3">
                  <c:v>Vancouver</c:v>
                </c:pt>
                <c:pt idx="4">
                  <c:v>Richmond</c:v>
                </c:pt>
                <c:pt idx="5">
                  <c:v>Montréal</c:v>
                </c:pt>
                <c:pt idx="6">
                  <c:v>Surrey</c:v>
                </c:pt>
                <c:pt idx="7">
                  <c:v>Winnipeg</c:v>
                </c:pt>
                <c:pt idx="8">
                  <c:v>Saanich</c:v>
                </c:pt>
                <c:pt idx="9">
                  <c:v>Saskatoon</c:v>
                </c:pt>
                <c:pt idx="10">
                  <c:v>Calgary</c:v>
                </c:pt>
                <c:pt idx="11">
                  <c:v>Edmonton</c:v>
                </c:pt>
                <c:pt idx="12">
                  <c:v>Ottawa</c:v>
                </c:pt>
                <c:pt idx="13">
                  <c:v>Toronto</c:v>
                </c:pt>
                <c:pt idx="14">
                  <c:v>Mississauga</c:v>
                </c:pt>
                <c:pt idx="15">
                  <c:v>Halifax</c:v>
                </c:pt>
              </c:strCache>
            </c:strRef>
          </c:cat>
          <c:val>
            <c:numRef>
              <c:f>'avg med expenditures CA-PR'!$B$24:$B$39</c:f>
              <c:numCache>
                <c:formatCode>General</c:formatCode>
                <c:ptCount val="16"/>
                <c:pt idx="0">
                  <c:v>1101</c:v>
                </c:pt>
                <c:pt idx="1">
                  <c:v>1204</c:v>
                </c:pt>
                <c:pt idx="2">
                  <c:v>1230</c:v>
                </c:pt>
                <c:pt idx="3">
                  <c:v>1503</c:v>
                </c:pt>
                <c:pt idx="4">
                  <c:v>1598</c:v>
                </c:pt>
                <c:pt idx="5">
                  <c:v>2000</c:v>
                </c:pt>
                <c:pt idx="6">
                  <c:v>2003</c:v>
                </c:pt>
                <c:pt idx="7">
                  <c:v>2006</c:v>
                </c:pt>
                <c:pt idx="8">
                  <c:v>2043</c:v>
                </c:pt>
                <c:pt idx="9">
                  <c:v>2407</c:v>
                </c:pt>
                <c:pt idx="10">
                  <c:v>2501</c:v>
                </c:pt>
                <c:pt idx="11">
                  <c:v>2521</c:v>
                </c:pt>
                <c:pt idx="12">
                  <c:v>2651</c:v>
                </c:pt>
                <c:pt idx="13">
                  <c:v>2691</c:v>
                </c:pt>
                <c:pt idx="14">
                  <c:v>2801</c:v>
                </c:pt>
                <c:pt idx="15">
                  <c:v>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5-4EBF-A9FC-CEFD2FCD0B71}"/>
            </c:ext>
          </c:extLst>
        </c:ser>
        <c:ser>
          <c:idx val="1"/>
          <c:order val="1"/>
          <c:tx>
            <c:strRef>
              <c:f>'avg med expenditures CA-PR'!$C$2</c:f>
              <c:strCache>
                <c:ptCount val="1"/>
                <c:pt idx="0">
                  <c:v>  Renter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'avg med expenditures CA-PR'!$A$24:$A$39</c:f>
              <c:strCache>
                <c:ptCount val="16"/>
                <c:pt idx="0">
                  <c:v>North Vancouver</c:v>
                </c:pt>
                <c:pt idx="1">
                  <c:v>New Westminster</c:v>
                </c:pt>
                <c:pt idx="2">
                  <c:v>Victoria</c:v>
                </c:pt>
                <c:pt idx="3">
                  <c:v>Vancouver</c:v>
                </c:pt>
                <c:pt idx="4">
                  <c:v>Richmond</c:v>
                </c:pt>
                <c:pt idx="5">
                  <c:v>Montréal</c:v>
                </c:pt>
                <c:pt idx="6">
                  <c:v>Surrey</c:v>
                </c:pt>
                <c:pt idx="7">
                  <c:v>Winnipeg</c:v>
                </c:pt>
                <c:pt idx="8">
                  <c:v>Saanich</c:v>
                </c:pt>
                <c:pt idx="9">
                  <c:v>Saskatoon</c:v>
                </c:pt>
                <c:pt idx="10">
                  <c:v>Calgary</c:v>
                </c:pt>
                <c:pt idx="11">
                  <c:v>Edmonton</c:v>
                </c:pt>
                <c:pt idx="12">
                  <c:v>Ottawa</c:v>
                </c:pt>
                <c:pt idx="13">
                  <c:v>Toronto</c:v>
                </c:pt>
                <c:pt idx="14">
                  <c:v>Mississauga</c:v>
                </c:pt>
                <c:pt idx="15">
                  <c:v>Halifax</c:v>
                </c:pt>
              </c:strCache>
            </c:strRef>
          </c:cat>
          <c:val>
            <c:numRef>
              <c:f>'avg med expenditures CA-PR'!$C$24:$C$39</c:f>
              <c:numCache>
                <c:formatCode>General</c:formatCode>
                <c:ptCount val="16"/>
                <c:pt idx="0">
                  <c:v>425</c:v>
                </c:pt>
                <c:pt idx="1">
                  <c:v>501</c:v>
                </c:pt>
                <c:pt idx="2">
                  <c:v>402</c:v>
                </c:pt>
                <c:pt idx="3">
                  <c:v>422</c:v>
                </c:pt>
                <c:pt idx="4">
                  <c:v>900</c:v>
                </c:pt>
                <c:pt idx="5">
                  <c:v>1001</c:v>
                </c:pt>
                <c:pt idx="6">
                  <c:v>1125</c:v>
                </c:pt>
                <c:pt idx="7">
                  <c:v>724</c:v>
                </c:pt>
                <c:pt idx="8">
                  <c:v>964</c:v>
                </c:pt>
                <c:pt idx="9">
                  <c:v>1002</c:v>
                </c:pt>
                <c:pt idx="10">
                  <c:v>1323</c:v>
                </c:pt>
                <c:pt idx="11">
                  <c:v>759</c:v>
                </c:pt>
                <c:pt idx="12">
                  <c:v>1322</c:v>
                </c:pt>
                <c:pt idx="13">
                  <c:v>888</c:v>
                </c:pt>
                <c:pt idx="14">
                  <c:v>1405</c:v>
                </c:pt>
                <c:pt idx="15">
                  <c:v>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5-4EBF-A9FC-CEFD2FCD0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2937807"/>
        <c:axId val="688188815"/>
      </c:barChart>
      <c:catAx>
        <c:axId val="2122937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188815"/>
        <c:crosses val="autoZero"/>
        <c:auto val="1"/>
        <c:lblAlgn val="ctr"/>
        <c:lblOffset val="100"/>
        <c:noMultiLvlLbl val="0"/>
      </c:catAx>
      <c:valAx>
        <c:axId val="688188815"/>
        <c:scaling>
          <c:orientation val="minMax"/>
          <c:max val="3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937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EACBE3-3A0B-479B-95BA-74DE9544E149}" type="CELLRANGE">
                      <a:rPr lang="en-US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514-4CC0-A505-1F3C30C92E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0656611-59AE-4B99-94A1-CCDE5AC304E8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514-4CC0-A505-1F3C30C92E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2F8B296-4EE8-4687-A179-9AE5261FEAF1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514-4CC0-A505-1F3C30C92E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ED4814C-E402-470C-9743-EFAE58621BE9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514-4CC0-A505-1F3C30C92E1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A31F53F-54A0-480B-8AB1-510842F14FF1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514-4CC0-A505-1F3C30C92E1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5E656AB-BBAC-411A-9EF5-01426F4D2CF9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514-4CC0-A505-1F3C30C92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 by income bands'!$A$3:$A$8</c:f>
              <c:strCache>
                <c:ptCount val="6"/>
                <c:pt idx="0">
                  <c:v>All households</c:v>
                </c:pt>
                <c:pt idx="1">
                  <c:v>  $1 to $19,999</c:v>
                </c:pt>
                <c:pt idx="2">
                  <c:v>  $20,000 to $39,999</c:v>
                </c:pt>
                <c:pt idx="3">
                  <c:v>  $40,000 to  $59,999</c:v>
                </c:pt>
                <c:pt idx="4">
                  <c:v>  $60,000 to $99,999</c:v>
                </c:pt>
                <c:pt idx="5">
                  <c:v>  $100,000 or more</c:v>
                </c:pt>
              </c:strCache>
            </c:strRef>
          </c:cat>
          <c:val>
            <c:numRef>
              <c:f>'EP by income bands'!$B$3:$B$8</c:f>
              <c:numCache>
                <c:formatCode>0.0%</c:formatCode>
                <c:ptCount val="6"/>
                <c:pt idx="0">
                  <c:v>0.20390833897950983</c:v>
                </c:pt>
                <c:pt idx="1">
                  <c:v>0.4877704959495347</c:v>
                </c:pt>
                <c:pt idx="2">
                  <c:v>0.3972296511412548</c:v>
                </c:pt>
                <c:pt idx="3">
                  <c:v>0.2438482325665422</c:v>
                </c:pt>
                <c:pt idx="4">
                  <c:v>9.8886121534326521E-2</c:v>
                </c:pt>
                <c:pt idx="5">
                  <c:v>1.7904209051648575E-2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'EP by income bands'!$C$3:$C$8</c15:f>
                <c15:dlblRangeCache>
                  <c:ptCount val="6"/>
                  <c:pt idx="0">
                    <c:v>2,810,905 </c:v>
                  </c:pt>
                  <c:pt idx="1">
                    <c:v>655,705 </c:v>
                  </c:pt>
                  <c:pt idx="2">
                    <c:v>1,072,385 </c:v>
                  </c:pt>
                  <c:pt idx="3">
                    <c:v>647,895 </c:v>
                  </c:pt>
                  <c:pt idx="4">
                    <c:v>376,190 </c:v>
                  </c:pt>
                  <c:pt idx="5">
                    <c:v>58,725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5514-4CC0-A505-1F3C30C92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2718512"/>
        <c:axId val="2001946032"/>
      </c:barChart>
      <c:catAx>
        <c:axId val="17227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946032"/>
        <c:crosses val="autoZero"/>
        <c:auto val="1"/>
        <c:lblAlgn val="ctr"/>
        <c:lblOffset val="100"/>
        <c:noMultiLvlLbl val="0"/>
      </c:catAx>
      <c:valAx>
        <c:axId val="200194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1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0D6970D-BFF7-4F51-8F16-96F80A836883}" type="CELLRANGE">
                      <a:rPr lang="en-US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B9D-4F2F-9AB0-CE94CB206D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23B42B-70FA-4546-894B-65221D64896E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9D-4F2F-9AB0-CE94CB206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 by low income status'!$A$4:$A$5</c:f>
              <c:strCache>
                <c:ptCount val="2"/>
                <c:pt idx="0">
                  <c:v>All Households</c:v>
                </c:pt>
                <c:pt idx="1">
                  <c:v>Households in low income</c:v>
                </c:pt>
              </c:strCache>
            </c:strRef>
          </c:cat>
          <c:val>
            <c:numRef>
              <c:f>'EP by low income status'!$B$4:$B$5</c:f>
              <c:numCache>
                <c:formatCode>0.0%</c:formatCode>
                <c:ptCount val="2"/>
                <c:pt idx="0">
                  <c:v>0.20390833897950983</c:v>
                </c:pt>
                <c:pt idx="1">
                  <c:v>0.47621675771479272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'EP by low income status'!$C$4:$C$5</c15:f>
                <c15:dlblRangeCache>
                  <c:ptCount val="2"/>
                  <c:pt idx="0">
                    <c:v>2,810,905 </c:v>
                  </c:pt>
                  <c:pt idx="1">
                    <c:v>1,143,275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6B9D-4F2F-9AB0-CE94CB20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250336"/>
        <c:axId val="510587600"/>
      </c:barChart>
      <c:catAx>
        <c:axId val="5032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87600"/>
        <c:crosses val="autoZero"/>
        <c:auto val="1"/>
        <c:lblAlgn val="ctr"/>
        <c:lblOffset val="100"/>
        <c:noMultiLvlLbl val="0"/>
      </c:catAx>
      <c:valAx>
        <c:axId val="5105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All households (with or without expenditures)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'EP by tenure'!$A$3:$A$5</c:f>
              <c:strCache>
                <c:ptCount val="3"/>
                <c:pt idx="0">
                  <c:v>All households</c:v>
                </c:pt>
                <c:pt idx="1">
                  <c:v>Owner households</c:v>
                </c:pt>
                <c:pt idx="2">
                  <c:v>Rental households</c:v>
                </c:pt>
              </c:strCache>
            </c:strRef>
          </c:cat>
          <c:val>
            <c:numRef>
              <c:f>'EP by tenure'!$B$3:$B$5</c:f>
              <c:numCache>
                <c:formatCode>0.0%</c:formatCode>
                <c:ptCount val="3"/>
                <c:pt idx="0">
                  <c:v>0.20390833897950983</c:v>
                </c:pt>
                <c:pt idx="1">
                  <c:v>0.22420753164577278</c:v>
                </c:pt>
                <c:pt idx="2">
                  <c:v>0.16116506822928284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3-4366-893C-B0F69EA8A380}"/>
            </c:ext>
          </c:extLst>
        </c:ser>
        <c:ser>
          <c:idx val="1"/>
          <c:order val="1"/>
          <c:tx>
            <c:v>with energy expenditures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C9669A-8C26-48AD-8A96-AFCA008344F4}" type="CELLRANGE">
                      <a:rPr lang="en-US"/>
                      <a:pPr/>
                      <a:t>[CELLRANGE]</a:t>
                    </a:fld>
                    <a:endParaRPr lang="en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B63-4366-893C-B0F69EA8A3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BF2C90-5AE3-48A2-86F5-2F714E7226AC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B63-4366-893C-B0F69EA8A3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9B800B-AA6A-4402-B8B5-3BEB751CFACB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B63-4366-893C-B0F69EA8A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 by tenure'!$A$3:$A$5</c:f>
              <c:strCache>
                <c:ptCount val="3"/>
                <c:pt idx="0">
                  <c:v>All households</c:v>
                </c:pt>
                <c:pt idx="1">
                  <c:v>Owner households</c:v>
                </c:pt>
                <c:pt idx="2">
                  <c:v>Rental households</c:v>
                </c:pt>
              </c:strCache>
            </c:strRef>
          </c:cat>
          <c:val>
            <c:numRef>
              <c:f>'EP by tenure'!$F$3:$F$5</c:f>
              <c:numCache>
                <c:formatCode>0%</c:formatCode>
                <c:ptCount val="3"/>
                <c:pt idx="0">
                  <c:v>0.23628824104736978</c:v>
                </c:pt>
                <c:pt idx="1">
                  <c:v>0.23227605684696953</c:v>
                </c:pt>
                <c:pt idx="2">
                  <c:v>0.24888147457485596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'EP by tenure'!$C$3:$C$5</c15:f>
                <c15:dlblRangeCache>
                  <c:ptCount val="3"/>
                  <c:pt idx="0">
                    <c:v>2,810,905 </c:v>
                  </c:pt>
                  <c:pt idx="1">
                    <c:v>2,095,540 </c:v>
                  </c:pt>
                  <c:pt idx="2">
                    <c:v>715,365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B63-4366-893C-B0F69EA8A3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1944192"/>
        <c:axId val="517043296"/>
      </c:barChart>
      <c:catAx>
        <c:axId val="108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043296"/>
        <c:crosses val="autoZero"/>
        <c:auto val="1"/>
        <c:lblAlgn val="ctr"/>
        <c:lblOffset val="100"/>
        <c:noMultiLvlLbl val="0"/>
      </c:catAx>
      <c:valAx>
        <c:axId val="5170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'EP tenure CUSP'!$C$2</c:f>
              <c:strCache>
                <c:ptCount val="1"/>
                <c:pt idx="0">
                  <c:v>All renter households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'EP tenure CUSP'!$A$4:$A$19</c:f>
              <c:strCache>
                <c:ptCount val="16"/>
                <c:pt idx="0">
                  <c:v>Halifax</c:v>
                </c:pt>
                <c:pt idx="1">
                  <c:v>Montréal</c:v>
                </c:pt>
                <c:pt idx="2">
                  <c:v>Ottawa</c:v>
                </c:pt>
                <c:pt idx="3">
                  <c:v>Toronto</c:v>
                </c:pt>
                <c:pt idx="4">
                  <c:v>Mississauga</c:v>
                </c:pt>
                <c:pt idx="5">
                  <c:v>Winnipeg</c:v>
                </c:pt>
                <c:pt idx="6">
                  <c:v>Saskatoon</c:v>
                </c:pt>
                <c:pt idx="7">
                  <c:v>Calgary</c:v>
                </c:pt>
                <c:pt idx="8">
                  <c:v>Edmonton</c:v>
                </c:pt>
                <c:pt idx="9">
                  <c:v>Surrey</c:v>
                </c:pt>
                <c:pt idx="10">
                  <c:v>Richmond</c:v>
                </c:pt>
                <c:pt idx="11">
                  <c:v>Vancouver</c:v>
                </c:pt>
                <c:pt idx="12">
                  <c:v>New Westminster</c:v>
                </c:pt>
                <c:pt idx="13">
                  <c:v>North Vancouver</c:v>
                </c:pt>
                <c:pt idx="14">
                  <c:v>Saanich</c:v>
                </c:pt>
                <c:pt idx="15">
                  <c:v>Victoria</c:v>
                </c:pt>
              </c:strCache>
            </c:strRef>
          </c:cat>
          <c:val>
            <c:numRef>
              <c:f>'EP tenure CUSP'!$C$4:$C$19</c:f>
              <c:numCache>
                <c:formatCode>0%</c:formatCode>
                <c:ptCount val="16"/>
                <c:pt idx="0">
                  <c:v>0.17258698500509537</c:v>
                </c:pt>
                <c:pt idx="1">
                  <c:v>0.16883116883116883</c:v>
                </c:pt>
                <c:pt idx="2">
                  <c:v>0.15117550574084199</c:v>
                </c:pt>
                <c:pt idx="3">
                  <c:v>8.6451895933470663E-2</c:v>
                </c:pt>
                <c:pt idx="4">
                  <c:v>0.10687481236865806</c:v>
                </c:pt>
                <c:pt idx="5">
                  <c:v>0.10492221372098955</c:v>
                </c:pt>
                <c:pt idx="6">
                  <c:v>0.14060346147955277</c:v>
                </c:pt>
                <c:pt idx="7">
                  <c:v>0.1202250180546581</c:v>
                </c:pt>
                <c:pt idx="8">
                  <c:v>0.11283298677861038</c:v>
                </c:pt>
                <c:pt idx="9">
                  <c:v>0.10066428206438426</c:v>
                </c:pt>
                <c:pt idx="10">
                  <c:v>0.14213602550478216</c:v>
                </c:pt>
                <c:pt idx="11">
                  <c:v>6.7394778902503991E-2</c:v>
                </c:pt>
                <c:pt idx="12">
                  <c:v>7.8828043250784796E-2</c:v>
                </c:pt>
                <c:pt idx="13">
                  <c:v>6.8995256576110386E-2</c:v>
                </c:pt>
                <c:pt idx="14">
                  <c:v>0.10641347187388032</c:v>
                </c:pt>
                <c:pt idx="15">
                  <c:v>7.1156979902227052E-2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991-AA8B-32877EEF8A1C}"/>
            </c:ext>
          </c:extLst>
        </c:ser>
        <c:ser>
          <c:idx val="1"/>
          <c:order val="1"/>
          <c:tx>
            <c:strRef>
              <c:f>'EP tenure CUSP'!$E$2</c:f>
              <c:strCache>
                <c:ptCount val="1"/>
                <c:pt idx="0">
                  <c:v>Renter households w/ energy expenditures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'EP tenure CUSP'!$A$4:$A$19</c:f>
              <c:strCache>
                <c:ptCount val="16"/>
                <c:pt idx="0">
                  <c:v>Halifax</c:v>
                </c:pt>
                <c:pt idx="1">
                  <c:v>Montréal</c:v>
                </c:pt>
                <c:pt idx="2">
                  <c:v>Ottawa</c:v>
                </c:pt>
                <c:pt idx="3">
                  <c:v>Toronto</c:v>
                </c:pt>
                <c:pt idx="4">
                  <c:v>Mississauga</c:v>
                </c:pt>
                <c:pt idx="5">
                  <c:v>Winnipeg</c:v>
                </c:pt>
                <c:pt idx="6">
                  <c:v>Saskatoon</c:v>
                </c:pt>
                <c:pt idx="7">
                  <c:v>Calgary</c:v>
                </c:pt>
                <c:pt idx="8">
                  <c:v>Edmonton</c:v>
                </c:pt>
                <c:pt idx="9">
                  <c:v>Surrey</c:v>
                </c:pt>
                <c:pt idx="10">
                  <c:v>Richmond</c:v>
                </c:pt>
                <c:pt idx="11">
                  <c:v>Vancouver</c:v>
                </c:pt>
                <c:pt idx="12">
                  <c:v>New Westminster</c:v>
                </c:pt>
                <c:pt idx="13">
                  <c:v>North Vancouver</c:v>
                </c:pt>
                <c:pt idx="14">
                  <c:v>Saanich</c:v>
                </c:pt>
                <c:pt idx="15">
                  <c:v>Victoria</c:v>
                </c:pt>
              </c:strCache>
            </c:strRef>
          </c:cat>
          <c:val>
            <c:numRef>
              <c:f>'EP tenure CUSP'!$E$4:$E$19</c:f>
              <c:numCache>
                <c:formatCode>0%</c:formatCode>
                <c:ptCount val="16"/>
                <c:pt idx="0">
                  <c:v>0.21766271917745342</c:v>
                </c:pt>
                <c:pt idx="1">
                  <c:v>0.23364485981308411</c:v>
                </c:pt>
                <c:pt idx="2">
                  <c:v>0.24237871674491393</c:v>
                </c:pt>
                <c:pt idx="3">
                  <c:v>0.19713807276602222</c:v>
                </c:pt>
                <c:pt idx="4">
                  <c:v>0.27010622154779967</c:v>
                </c:pt>
                <c:pt idx="5">
                  <c:v>0.18988743310573908</c:v>
                </c:pt>
                <c:pt idx="6">
                  <c:v>0.20229175848391362</c:v>
                </c:pt>
                <c:pt idx="7">
                  <c:v>0.18660766961651917</c:v>
                </c:pt>
                <c:pt idx="8">
                  <c:v>0.15655108595068315</c:v>
                </c:pt>
                <c:pt idx="9">
                  <c:v>0.19325754606036849</c:v>
                </c:pt>
                <c:pt idx="10">
                  <c:v>0.18334475668265934</c:v>
                </c:pt>
                <c:pt idx="11">
                  <c:v>9.6216010648412245E-2</c:v>
                </c:pt>
                <c:pt idx="12">
                  <c:v>0.10376492194674013</c:v>
                </c:pt>
                <c:pt idx="13">
                  <c:v>8.7288597926895806E-2</c:v>
                </c:pt>
                <c:pt idx="14">
                  <c:v>0.16472545757071547</c:v>
                </c:pt>
                <c:pt idx="15">
                  <c:v>9.2145369284876905E-2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F-4991-AA8B-32877EEF8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3497295"/>
        <c:axId val="1414915231"/>
      </c:barChart>
      <c:catAx>
        <c:axId val="14034972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915231"/>
        <c:crosses val="autoZero"/>
        <c:auto val="1"/>
        <c:lblAlgn val="ctr"/>
        <c:lblOffset val="100"/>
        <c:noMultiLvlLbl val="0"/>
      </c:catAx>
      <c:valAx>
        <c:axId val="1414915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497295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Sheet3!$A$5:$A$20</c:f>
              <c:strCache>
                <c:ptCount val="16"/>
                <c:pt idx="0">
                  <c:v>Halifax</c:v>
                </c:pt>
                <c:pt idx="1">
                  <c:v>Montréal</c:v>
                </c:pt>
                <c:pt idx="2">
                  <c:v>Ottawa</c:v>
                </c:pt>
                <c:pt idx="3">
                  <c:v>Toronto</c:v>
                </c:pt>
                <c:pt idx="4">
                  <c:v>Mississauga</c:v>
                </c:pt>
                <c:pt idx="5">
                  <c:v>Winnipeg</c:v>
                </c:pt>
                <c:pt idx="6">
                  <c:v>Saskatoon</c:v>
                </c:pt>
                <c:pt idx="7">
                  <c:v>Calgary</c:v>
                </c:pt>
                <c:pt idx="8">
                  <c:v>Edmonton</c:v>
                </c:pt>
                <c:pt idx="9">
                  <c:v>Surrey</c:v>
                </c:pt>
                <c:pt idx="10">
                  <c:v>Richmond</c:v>
                </c:pt>
                <c:pt idx="11">
                  <c:v>Vancouver</c:v>
                </c:pt>
                <c:pt idx="12">
                  <c:v>New Westminster</c:v>
                </c:pt>
                <c:pt idx="13">
                  <c:v>North Vancouver</c:v>
                </c:pt>
                <c:pt idx="14">
                  <c:v>Saanich</c:v>
                </c:pt>
                <c:pt idx="15">
                  <c:v>Victoria</c:v>
                </c:pt>
              </c:strCache>
            </c:strRef>
          </c:cat>
          <c:val>
            <c:numRef>
              <c:f>Sheet3!$B$5:$B$20</c:f>
              <c:numCache>
                <c:formatCode>0%</c:formatCode>
                <c:ptCount val="16"/>
                <c:pt idx="0">
                  <c:v>0.79291017615373416</c:v>
                </c:pt>
                <c:pt idx="1">
                  <c:v>0.69480519480519476</c:v>
                </c:pt>
                <c:pt idx="2">
                  <c:v>0.62387721627743498</c:v>
                </c:pt>
                <c:pt idx="3">
                  <c:v>0.43853475242236972</c:v>
                </c:pt>
                <c:pt idx="4">
                  <c:v>0.39567697388171719</c:v>
                </c:pt>
                <c:pt idx="5">
                  <c:v>0.55281815863300177</c:v>
                </c:pt>
                <c:pt idx="6">
                  <c:v>0.69505284117016386</c:v>
                </c:pt>
                <c:pt idx="7">
                  <c:v>0.64426622068493666</c:v>
                </c:pt>
                <c:pt idx="8">
                  <c:v>0.72074228098395388</c:v>
                </c:pt>
                <c:pt idx="9">
                  <c:v>0.5214103219213081</c:v>
                </c:pt>
                <c:pt idx="10">
                  <c:v>0.77523910733262491</c:v>
                </c:pt>
                <c:pt idx="11">
                  <c:v>0.70045285029302073</c:v>
                </c:pt>
                <c:pt idx="12">
                  <c:v>0.75967910708057207</c:v>
                </c:pt>
                <c:pt idx="13">
                  <c:v>0.79042690815006467</c:v>
                </c:pt>
                <c:pt idx="14">
                  <c:v>0.64600501612325334</c:v>
                </c:pt>
                <c:pt idx="15">
                  <c:v>0.77222523990584824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8-487A-831B-810F25A9C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0377327"/>
        <c:axId val="1219715007"/>
      </c:barChart>
      <c:catAx>
        <c:axId val="12203773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715007"/>
        <c:crosses val="autoZero"/>
        <c:auto val="1"/>
        <c:lblAlgn val="ctr"/>
        <c:lblOffset val="100"/>
        <c:noMultiLvlLbl val="0"/>
      </c:catAx>
      <c:valAx>
        <c:axId val="1219715007"/>
        <c:scaling>
          <c:orientation val="minMax"/>
          <c:max val="0.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377327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D1B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82-498E-9807-32B5217D0B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D5D20E3-20C2-4846-A956-F1E7CBDA2761}" type="CELLRANGE">
                      <a:rPr lang="en-US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882-498E-9807-32B5217D0B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C93EEA8-CC5F-4F51-A0B6-6E2C97B693C9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882-498E-9807-32B5217D0B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4878994-3937-4A4F-82F4-DE98FED1E01F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882-498E-9807-32B5217D0B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BEADA0-1608-4AFF-8223-7A957E42E37C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882-498E-9807-32B5217D0B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F61CAD5-424F-4DA5-9FDA-15C4F11028E1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882-498E-9807-32B5217D0B7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BAF6319-DB53-4B77-86C4-412178E07C1B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882-498E-9807-32B5217D0B7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823E3DF-018D-4FD8-AF48-1B6F57196458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882-498E-9807-32B5217D0B7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D038123-2F8D-40BA-9DB8-C75D6E77909A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882-498E-9807-32B5217D0B7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77EBCFE-9499-4BA9-BCEE-E3AA2B468A62}" type="CELLRANGE">
                      <a:rPr lang="en-CA"/>
                      <a:pPr/>
                      <a:t>[CELLRANGE]</a:t>
                    </a:fld>
                    <a:endParaRPr lang="en-CA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882-498E-9807-32B5217D0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 by structural type'!$A$3:$A$11</c:f>
              <c:strCache>
                <c:ptCount val="9"/>
                <c:pt idx="0">
                  <c:v>Apartment 5+ storeys</c:v>
                </c:pt>
                <c:pt idx="1">
                  <c:v>Apartment &lt; 5 storeys</c:v>
                </c:pt>
                <c:pt idx="2">
                  <c:v>Row house</c:v>
                </c:pt>
                <c:pt idx="3">
                  <c:v>Semi-detached house</c:v>
                </c:pt>
                <c:pt idx="4">
                  <c:v>All households</c:v>
                </c:pt>
                <c:pt idx="5">
                  <c:v>Apartment or flat in a duplex</c:v>
                </c:pt>
                <c:pt idx="6">
                  <c:v>Single-detached house</c:v>
                </c:pt>
                <c:pt idx="7">
                  <c:v>Other single-attached house</c:v>
                </c:pt>
                <c:pt idx="8">
                  <c:v>Movable dwelling</c:v>
                </c:pt>
              </c:strCache>
            </c:strRef>
          </c:cat>
          <c:val>
            <c:numRef>
              <c:f>'EP by structural type'!$B$3:$B$11</c:f>
              <c:numCache>
                <c:formatCode>0.0%</c:formatCode>
                <c:ptCount val="9"/>
                <c:pt idx="0">
                  <c:v>6.941477151543414E-2</c:v>
                </c:pt>
                <c:pt idx="1">
                  <c:v>0.13356490725839934</c:v>
                </c:pt>
                <c:pt idx="2">
                  <c:v>0.18998917232828602</c:v>
                </c:pt>
                <c:pt idx="3">
                  <c:v>0.2025505358838692</c:v>
                </c:pt>
                <c:pt idx="4">
                  <c:v>0.20390833897950983</c:v>
                </c:pt>
                <c:pt idx="5">
                  <c:v>0.21454407998070871</c:v>
                </c:pt>
                <c:pt idx="6">
                  <c:v>0.25007907893241388</c:v>
                </c:pt>
                <c:pt idx="7">
                  <c:v>0.29163021289005542</c:v>
                </c:pt>
                <c:pt idx="8">
                  <c:v>0.36728760937058991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'EP by structural type'!$C$3:$C$11</c15:f>
                <c15:dlblRangeCache>
                  <c:ptCount val="9"/>
                  <c:pt idx="0">
                    <c:v>96,010 </c:v>
                  </c:pt>
                  <c:pt idx="1">
                    <c:v>337,795 </c:v>
                  </c:pt>
                  <c:pt idx="2">
                    <c:v>169,325 </c:v>
                  </c:pt>
                  <c:pt idx="3">
                    <c:v>141,835 </c:v>
                  </c:pt>
                  <c:pt idx="4">
                    <c:v>2,810,905 </c:v>
                  </c:pt>
                  <c:pt idx="5">
                    <c:v>164,595 </c:v>
                  </c:pt>
                  <c:pt idx="6">
                    <c:v>1,826,285 </c:v>
                  </c:pt>
                  <c:pt idx="7">
                    <c:v>10,000 </c:v>
                  </c:pt>
                  <c:pt idx="8">
                    <c:v>65,065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4882-498E-9807-32B5217D0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6668704"/>
        <c:axId val="517072000"/>
      </c:barChart>
      <c:catAx>
        <c:axId val="199666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072000"/>
        <c:crosses val="autoZero"/>
        <c:auto val="1"/>
        <c:lblAlgn val="ctr"/>
        <c:lblOffset val="100"/>
        <c:noMultiLvlLbl val="0"/>
      </c:catAx>
      <c:valAx>
        <c:axId val="5170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6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8C416-C85E-4FAE-8C33-663260277489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BE4C4-400D-4F0A-B6BD-13DE9BA742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77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talk about the equity aspect of the data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68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64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33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18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029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456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talk about the equity aspect of the data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22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99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21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64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07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367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32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E4C4-400D-4F0A-B6BD-13DE9BA7427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5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0091B0-63F0-4324-A845-7CBF21121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881F24D8-D4C2-461B-A4E7-CA456BAF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8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87DEAE5E-8FB6-439B-875D-43857366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63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0091B0-63F0-4324-A845-7CBF21121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E855F07D-1019-48CF-B1FA-8BB3DA2E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23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E54F96-756C-4B44-9E02-70957BDF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078888A7-32CA-4D0E-97C6-180AEB7F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9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83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D08395-0564-4EB6-A671-CCC375554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647D8D57-065D-4422-B8CA-B865DF20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2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B01E9E-C669-4D3D-8766-A22406AF4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4255" r="4255" b="4255"/>
          <a:stretch/>
        </p:blipFill>
        <p:spPr bwMode="auto">
          <a:xfrm flipH="1" flipV="1"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78283E77-564F-4FD5-B25C-FDCB6CA9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6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4D21AC40-0377-4C02-9A6E-779248B71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9D82CEBB-A2B8-4225-93C8-223AB41F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8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E7FD3E-36F3-40C4-9728-785B8592D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B1C639D6-B0B0-4C72-A5CB-E36289A9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88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06AB8309-9B55-43D2-8C8B-8BBA195D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0EB7BC83-F6FE-4FD6-8938-9D63D09D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51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581F8193-9622-469B-9ED7-5D19869A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6094413"/>
            <a:ext cx="7143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5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E2C5C2-69D4-4057-8B88-851A86C6DDB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4" t="4514" r="4476" b="447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A84B-08A6-4689-949B-F74C63B991F5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84CF-79E2-45DA-9576-EAF88EF399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1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C685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1828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1828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1828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28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28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-rec.gc.ca/nrg/ntgrtd/mrkt/snpsht/2017/02-03hghcstpwr-eng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er-rec.gc.ca/nrg/ntgrtd/mrkt/snpsht/2019/08-03hshldxpndtrs-eng.html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usp-mapping.herokuapp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378A-B7E1-41B4-AA8E-9B73C80D4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Mapping Indicators of Canadian Urban Sustainability: </a:t>
            </a:r>
            <a:br>
              <a:rPr lang="en-CA" sz="3200" dirty="0"/>
            </a:br>
            <a:r>
              <a:rPr lang="en-CA" sz="3200" dirty="0"/>
              <a:t>A Neighbourhood Energy Poverty Measurement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62B3B-6104-41BD-B255-C7185B98A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Canadian Urban Sustainability Practitioners Network (CUSP)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EC673-9B04-4289-A52D-BC02E8734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669" y="5043055"/>
            <a:ext cx="2011509" cy="1814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B4444-A1B1-45A9-A89B-6E58A74A8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2" y="5612389"/>
            <a:ext cx="30480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0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 few results…</a:t>
            </a:r>
          </a:p>
        </p:txBody>
      </p:sp>
    </p:spTree>
    <p:extLst>
      <p:ext uri="{BB962C8B-B14F-4D97-AF65-F5344CB8AC3E}">
        <p14:creationId xmlns:p14="http://schemas.microsoft.com/office/powerpoint/2010/main" val="160570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Households with high energy cost burden (&gt;6%)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82D5BF-2D7A-4F77-BD86-497F98D79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082151"/>
              </p:ext>
            </p:extLst>
          </p:nvPr>
        </p:nvGraphicFramePr>
        <p:xfrm>
          <a:off x="734291" y="1427922"/>
          <a:ext cx="10619509" cy="487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DAE46E1-CD29-4338-BD88-56133C89D4AA}"/>
              </a:ext>
            </a:extLst>
          </p:cNvPr>
          <p:cNvGrpSpPr/>
          <p:nvPr/>
        </p:nvGrpSpPr>
        <p:grpSpPr>
          <a:xfrm>
            <a:off x="7869374" y="4003960"/>
            <a:ext cx="812178" cy="332942"/>
            <a:chOff x="7495309" y="4031670"/>
            <a:chExt cx="812178" cy="3329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040A7A-A9CA-47CE-AE24-D6E9B99CA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10441" y="4031670"/>
              <a:ext cx="497046" cy="33294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94CEDA2-2B56-4919-990A-B78FB009CD70}"/>
                </a:ext>
              </a:extLst>
            </p:cNvPr>
            <p:cNvCxnSpPr/>
            <p:nvPr/>
          </p:nvCxnSpPr>
          <p:spPr>
            <a:xfrm>
              <a:off x="7495309" y="4198141"/>
              <a:ext cx="315132" cy="0"/>
            </a:xfrm>
            <a:prstGeom prst="line">
              <a:avLst/>
            </a:prstGeom>
            <a:ln w="34925">
              <a:solidFill>
                <a:srgbClr val="ED1B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66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Households with high energy cost burden (&gt;6%)</a:t>
            </a:r>
            <a:br>
              <a:rPr lang="en-CA" dirty="0"/>
            </a:br>
            <a:r>
              <a:rPr lang="en-CA" sz="2800" dirty="0"/>
              <a:t>CUSP members</a:t>
            </a:r>
            <a:endParaRPr lang="en-CA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8435FE-C899-4D4E-B8C5-C0622ECA3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977963"/>
              </p:ext>
            </p:extLst>
          </p:nvPr>
        </p:nvGraphicFramePr>
        <p:xfrm>
          <a:off x="838200" y="1457739"/>
          <a:ext cx="10515600" cy="466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800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Median home energy expenditure by tenure</a:t>
            </a:r>
            <a:br>
              <a:rPr lang="en-CA" dirty="0"/>
            </a:br>
            <a:r>
              <a:rPr lang="en-CA" sz="2800" dirty="0"/>
              <a:t>CUSP members</a:t>
            </a:r>
            <a:endParaRPr lang="en-CA" sz="4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283EEE1-F594-4205-B6A7-56071EA5A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222243"/>
              </p:ext>
            </p:extLst>
          </p:nvPr>
        </p:nvGraphicFramePr>
        <p:xfrm>
          <a:off x="838200" y="1427018"/>
          <a:ext cx="10515600" cy="479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49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Households in Canada paying at least 6% of after-tax income, by income bands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E472FB-1AF2-40AE-95C4-01A8136521FF}"/>
              </a:ext>
            </a:extLst>
          </p:cNvPr>
          <p:cNvGraphicFramePr>
            <a:graphicFrameLocks/>
          </p:cNvGraphicFramePr>
          <p:nvPr/>
        </p:nvGraphicFramePr>
        <p:xfrm>
          <a:off x="942535" y="1690689"/>
          <a:ext cx="10515600" cy="440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228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Households in Canada paying at least 6% of after-tax income, by low income status (LIM-AT)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4E5259-CC08-43F5-B995-C9BA788C74B8}"/>
              </a:ext>
            </a:extLst>
          </p:cNvPr>
          <p:cNvGraphicFramePr>
            <a:graphicFrameLocks/>
          </p:cNvGraphicFramePr>
          <p:nvPr/>
        </p:nvGraphicFramePr>
        <p:xfrm>
          <a:off x="984738" y="1690689"/>
          <a:ext cx="10369062" cy="418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954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Households in Canada paying at least 6% of after-tax income, by tenure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F03D04-5793-47DB-A46A-7FF872A7E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840309"/>
              </p:ext>
            </p:extLst>
          </p:nvPr>
        </p:nvGraphicFramePr>
        <p:xfrm>
          <a:off x="1181686" y="1690690"/>
          <a:ext cx="10172114" cy="461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209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775"/>
            <a:ext cx="10515600" cy="1027581"/>
          </a:xfrm>
        </p:spPr>
        <p:txBody>
          <a:bodyPr>
            <a:normAutofit/>
          </a:bodyPr>
          <a:lstStyle/>
          <a:p>
            <a:pPr algn="ctr"/>
            <a:r>
              <a:rPr lang="en-CA" sz="2800" dirty="0"/>
              <a:t>Renter households in CUSP cities paying at least 6% of after-tax income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0385C3-A491-4966-85D1-79C81A8A0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823877"/>
              </p:ext>
            </p:extLst>
          </p:nvPr>
        </p:nvGraphicFramePr>
        <p:xfrm>
          <a:off x="984738" y="998807"/>
          <a:ext cx="10156874" cy="554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276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775"/>
            <a:ext cx="10515600" cy="1027581"/>
          </a:xfrm>
        </p:spPr>
        <p:txBody>
          <a:bodyPr>
            <a:normAutofit/>
          </a:bodyPr>
          <a:lstStyle/>
          <a:p>
            <a:pPr algn="ctr"/>
            <a:r>
              <a:rPr lang="en-CA" sz="2800" dirty="0"/>
              <a:t>Renter households in CUSP cities with home energy expenditures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A896A6-00BF-45C0-BC3C-87BE94BB8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13482"/>
              </p:ext>
            </p:extLst>
          </p:nvPr>
        </p:nvGraphicFramePr>
        <p:xfrm>
          <a:off x="838200" y="1097279"/>
          <a:ext cx="10233074" cy="534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60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Households in Canada paying at least 6% of after-tax income, by structural type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26B633-B488-4CF9-9338-46C87580E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60652"/>
              </p:ext>
            </p:extLst>
          </p:nvPr>
        </p:nvGraphicFramePr>
        <p:xfrm>
          <a:off x="838200" y="1800665"/>
          <a:ext cx="10515599" cy="447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40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9B48-C925-4AB7-82C4-1D8472B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B0D39-B9E5-42FF-8A01-A63D10730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EB12-1968-4BB4-AD97-49A9EB57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Households in Canada paying at least 6% of after-tax income, by period of construction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AF5EF2-9747-4A1B-B685-8F51F2FD71C3}"/>
              </a:ext>
            </a:extLst>
          </p:cNvPr>
          <p:cNvGraphicFramePr>
            <a:graphicFrameLocks/>
          </p:cNvGraphicFramePr>
          <p:nvPr/>
        </p:nvGraphicFramePr>
        <p:xfrm>
          <a:off x="998806" y="1690690"/>
          <a:ext cx="10354994" cy="451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500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Households in Canada paying at least 6% of after-tax income, by CMA/non-CMA status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5CD8E9-B284-414B-8269-BE861C00BD27}"/>
              </a:ext>
            </a:extLst>
          </p:cNvPr>
          <p:cNvGraphicFramePr>
            <a:graphicFrameLocks/>
          </p:cNvGraphicFramePr>
          <p:nvPr/>
        </p:nvGraphicFramePr>
        <p:xfrm>
          <a:off x="1209822" y="1814731"/>
          <a:ext cx="10143978" cy="445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710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7270E-4345-47CE-ADC8-D07628EED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8863"/>
            <a:ext cx="10515600" cy="4614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B6730-C1D1-4110-81B2-233C2F9CDAAA}"/>
              </a:ext>
            </a:extLst>
          </p:cNvPr>
          <p:cNvSpPr txBox="1"/>
          <p:nvPr/>
        </p:nvSpPr>
        <p:spPr>
          <a:xfrm>
            <a:off x="838200" y="6175721"/>
            <a:ext cx="875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Source: Canada Energy Regulator, 2017</a:t>
            </a:r>
          </a:p>
          <a:p>
            <a:r>
              <a:rPr lang="en-CA" sz="1200" dirty="0">
                <a:hlinkClick r:id="rId3"/>
              </a:rPr>
              <a:t>https://www.cer-rec.gc.ca/nrg/ntgrtd/mrkt/snpsht/2017/02-03hghcstpwr-eng.html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73633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B6730-C1D1-4110-81B2-233C2F9CDAAA}"/>
              </a:ext>
            </a:extLst>
          </p:cNvPr>
          <p:cNvSpPr txBox="1"/>
          <p:nvPr/>
        </p:nvSpPr>
        <p:spPr>
          <a:xfrm>
            <a:off x="838200" y="6175721"/>
            <a:ext cx="875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Source: Canada Energy Regulator, 2017</a:t>
            </a:r>
          </a:p>
          <a:p>
            <a:r>
              <a:rPr lang="en-CA" sz="1200" dirty="0">
                <a:hlinkClick r:id="rId2"/>
              </a:rPr>
              <a:t>http://www.cer-rec.gc.ca/nrg/ntgrtd/mrkt/snpsht/2019/08-03hshldxpndtrs-eng.html</a:t>
            </a:r>
            <a:endParaRPr lang="en-CA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F5E8-CC47-4EBE-8693-6153B2ED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28650"/>
            <a:ext cx="88392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9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CA9-F05F-40E7-9262-F3759718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08" y="-2921"/>
            <a:ext cx="10528606" cy="1194408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 tour of the Energy Poverty and Equity Explorer…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82DB395-21BB-45D0-B804-D9AC76B70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292" y="1191487"/>
            <a:ext cx="8745415" cy="4916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E4D4-D575-4433-BF38-B2E790899F8B}"/>
              </a:ext>
            </a:extLst>
          </p:cNvPr>
          <p:cNvSpPr txBox="1"/>
          <p:nvPr/>
        </p:nvSpPr>
        <p:spPr>
          <a:xfrm>
            <a:off x="3922540" y="6108382"/>
            <a:ext cx="434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hlinkClick r:id="rId3"/>
              </a:rPr>
              <a:t>http://cusp-mapping.herokuapp.com/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570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6EFA-3E23-485E-BBC0-D868E91A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CCD5-D019-4750-A046-BF2390BFD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CUSP to support </a:t>
            </a:r>
            <a:r>
              <a:rPr lang="en-CA" i="1" dirty="0"/>
              <a:t>Energy Poverty Reduction Through Clean Energy Transformation</a:t>
            </a:r>
            <a:r>
              <a:rPr lang="en-CA" dirty="0"/>
              <a:t> by means of Local Energy Access Programs (LEAPs)</a:t>
            </a:r>
          </a:p>
          <a:p>
            <a:r>
              <a:rPr lang="en-CA" dirty="0"/>
              <a:t>LEAPs will: </a:t>
            </a:r>
          </a:p>
          <a:p>
            <a:pPr lvl="1"/>
            <a:r>
              <a:rPr lang="en-CA" dirty="0"/>
              <a:t>help achieve energy and emissions goals</a:t>
            </a:r>
          </a:p>
          <a:p>
            <a:pPr lvl="1"/>
            <a:r>
              <a:rPr lang="en-CA" dirty="0"/>
              <a:t>bring technologies to help transition to clean energy</a:t>
            </a:r>
          </a:p>
          <a:p>
            <a:pPr lvl="1"/>
            <a:r>
              <a:rPr lang="en-CA" dirty="0"/>
              <a:t>increase capacity to implement energy access programs</a:t>
            </a:r>
          </a:p>
          <a:p>
            <a:pPr lvl="1"/>
            <a:r>
              <a:rPr lang="en-CA" dirty="0"/>
              <a:t>ensure low/moderate income households benefit from decreased energy poverty</a:t>
            </a:r>
          </a:p>
          <a:p>
            <a:r>
              <a:rPr lang="en-CA" dirty="0"/>
              <a:t>CUSP and local Clean Energy Access Coalitions to model outcomes of clean energy transitions</a:t>
            </a:r>
          </a:p>
        </p:txBody>
      </p:sp>
    </p:spTree>
    <p:extLst>
      <p:ext uri="{BB962C8B-B14F-4D97-AF65-F5344CB8AC3E}">
        <p14:creationId xmlns:p14="http://schemas.microsoft.com/office/powerpoint/2010/main" val="209905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6EFA-3E23-485E-BBC0-D868E91A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CCD5-D019-4750-A046-BF2390BF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Data access tool built by the </a:t>
            </a:r>
            <a:r>
              <a:rPr lang="en-CA" b="1" dirty="0"/>
              <a:t>Community Data Program Analytics Service</a:t>
            </a:r>
          </a:p>
          <a:p>
            <a:r>
              <a:rPr lang="en-CA" dirty="0"/>
              <a:t>Centre equity in design of clean energy programs</a:t>
            </a:r>
          </a:p>
          <a:p>
            <a:r>
              <a:rPr lang="en-CA" dirty="0"/>
              <a:t>Monitor and report on indicators of home energy cost burden </a:t>
            </a:r>
          </a:p>
          <a:p>
            <a:r>
              <a:rPr lang="en-CA" dirty="0"/>
              <a:t>Cross-tabulate with indicators of household equity and housing characteristics</a:t>
            </a:r>
          </a:p>
          <a:p>
            <a:r>
              <a:rPr lang="en-CA" dirty="0"/>
              <a:t>Support better outcomes for low and moderate income households and other historically underserved groups</a:t>
            </a:r>
          </a:p>
        </p:txBody>
      </p:sp>
    </p:spTree>
    <p:extLst>
      <p:ext uri="{BB962C8B-B14F-4D97-AF65-F5344CB8AC3E}">
        <p14:creationId xmlns:p14="http://schemas.microsoft.com/office/powerpoint/2010/main" val="114878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A53F-A321-4F85-970D-9BDE660C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Measurement Framework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13CE-21E8-4B1E-A6F0-BC8AA618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27473" cy="4852266"/>
          </a:xfrm>
        </p:spPr>
        <p:txBody>
          <a:bodyPr>
            <a:normAutofit/>
          </a:bodyPr>
          <a:lstStyle/>
          <a:p>
            <a:r>
              <a:rPr lang="en-CA" dirty="0"/>
              <a:t>All data from 2016 Census</a:t>
            </a:r>
          </a:p>
          <a:p>
            <a:r>
              <a:rPr lang="en-CA" dirty="0"/>
              <a:t>Household energy expenditures: </a:t>
            </a:r>
          </a:p>
          <a:p>
            <a:pPr lvl="1"/>
            <a:r>
              <a:rPr lang="en-CA" dirty="0"/>
              <a:t>electricity, oil, gas, coal, wood, other fuels</a:t>
            </a:r>
          </a:p>
          <a:p>
            <a:r>
              <a:rPr lang="en-CA" dirty="0"/>
              <a:t>Household, housing and demographic characteristics </a:t>
            </a:r>
          </a:p>
          <a:p>
            <a:r>
              <a:rPr lang="en-CA" dirty="0"/>
              <a:t>Data available for:</a:t>
            </a:r>
          </a:p>
          <a:p>
            <a:pPr lvl="1"/>
            <a:r>
              <a:rPr lang="en-CA" dirty="0"/>
              <a:t>Provinces</a:t>
            </a:r>
          </a:p>
          <a:p>
            <a:pPr lvl="1"/>
            <a:r>
              <a:rPr lang="en-CA" dirty="0"/>
              <a:t>Census Divisions</a:t>
            </a:r>
          </a:p>
          <a:p>
            <a:pPr lvl="1"/>
            <a:r>
              <a:rPr lang="en-CA" dirty="0"/>
              <a:t>Census Subdivisions</a:t>
            </a:r>
          </a:p>
          <a:p>
            <a:pPr lvl="1"/>
            <a:r>
              <a:rPr lang="en-CA" dirty="0"/>
              <a:t>Census Metropolitan Areas</a:t>
            </a:r>
          </a:p>
          <a:p>
            <a:pPr lvl="1"/>
            <a:r>
              <a:rPr lang="en-CA" dirty="0"/>
              <a:t>Census Agglomerations</a:t>
            </a:r>
          </a:p>
          <a:p>
            <a:pPr lvl="1"/>
            <a:r>
              <a:rPr lang="en-CA" dirty="0"/>
              <a:t>Census Tracts</a:t>
            </a:r>
          </a:p>
          <a:p>
            <a:endParaRPr lang="en-CA" dirty="0"/>
          </a:p>
        </p:txBody>
      </p:sp>
      <p:pic>
        <p:nvPicPr>
          <p:cNvPr id="1026" name="Picture 2" descr="Image result for 2016 census">
            <a:extLst>
              <a:ext uri="{FF2B5EF4-FFF2-40B4-BE49-F238E27FC236}">
                <a16:creationId xmlns:a16="http://schemas.microsoft.com/office/drawing/2014/main" id="{4ED5D4AB-C024-4D60-B7E5-8D90E8C8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68" y="1825625"/>
            <a:ext cx="20955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0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A53F-A321-4F85-970D-9BDE660C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Measurement Framework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13CE-21E8-4B1E-A6F0-BC8AA618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064"/>
            <a:ext cx="7523922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Two main purposes</a:t>
            </a:r>
          </a:p>
          <a:p>
            <a:pPr lvl="1"/>
            <a:endParaRPr lang="en-CA" sz="1100" dirty="0"/>
          </a:p>
          <a:p>
            <a:pPr lvl="1"/>
            <a:r>
              <a:rPr lang="en-CA" dirty="0"/>
              <a:t>Mapping tool</a:t>
            </a:r>
          </a:p>
          <a:p>
            <a:pPr lvl="2"/>
            <a:r>
              <a:rPr lang="en-CA" dirty="0"/>
              <a:t>Neighbourhood energy poverty profiles for urban regions </a:t>
            </a:r>
          </a:p>
          <a:p>
            <a:pPr lvl="2"/>
            <a:r>
              <a:rPr lang="en-CA" dirty="0"/>
              <a:t>Community energy profiles for rural communities</a:t>
            </a:r>
          </a:p>
          <a:p>
            <a:pPr lvl="2"/>
            <a:r>
              <a:rPr lang="en-CA" dirty="0"/>
              <a:t>Can cross-tabulate against high home energy cost burden - e.g., low-income households spending more than 6% of after-tax income on home energy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In-depth analysis</a:t>
            </a:r>
          </a:p>
          <a:p>
            <a:pPr lvl="2"/>
            <a:r>
              <a:rPr lang="en-CA" dirty="0"/>
              <a:t>Multi-dimensional table</a:t>
            </a:r>
          </a:p>
          <a:p>
            <a:pPr lvl="2"/>
            <a:r>
              <a:rPr lang="en-CA" dirty="0"/>
              <a:t>Input for municipal policy and program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BEEB1-47D6-40F6-8DCD-2B18B1BE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275" y="2062679"/>
            <a:ext cx="2184368" cy="2178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D9572-9794-4327-869B-8A87AFF7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57" y="4469507"/>
            <a:ext cx="4362447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A53F-A321-4F85-970D-9BDE660C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A Rich Data Set to Support Policy and Program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13CE-21E8-4B1E-A6F0-BC8AA6181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Dimensions that can be cross-tabulated – Households Universe</a:t>
            </a:r>
          </a:p>
          <a:p>
            <a:r>
              <a:rPr lang="en-CA" sz="2400" dirty="0"/>
              <a:t>Home energy spending as % after-tax </a:t>
            </a:r>
            <a:r>
              <a:rPr lang="en-CA" sz="2400"/>
              <a:t>household income </a:t>
            </a:r>
            <a:r>
              <a:rPr lang="en-CA" sz="2400" dirty="0"/>
              <a:t>(6)</a:t>
            </a:r>
          </a:p>
          <a:p>
            <a:r>
              <a:rPr lang="en-CA" sz="2400" dirty="0"/>
              <a:t>Household home energy expenditures (3)</a:t>
            </a:r>
          </a:p>
          <a:p>
            <a:r>
              <a:rPr lang="en-CA" sz="2400"/>
              <a:t>Low Income </a:t>
            </a:r>
            <a:r>
              <a:rPr lang="en-CA" sz="2400" dirty="0"/>
              <a:t>Status (LIM-AT) (2)</a:t>
            </a:r>
          </a:p>
          <a:p>
            <a:r>
              <a:rPr lang="en-CA" sz="2400" dirty="0"/>
              <a:t>Household </a:t>
            </a:r>
            <a:r>
              <a:rPr lang="en-CA" sz="2400"/>
              <a:t>after-tax income </a:t>
            </a:r>
            <a:r>
              <a:rPr lang="en-CA" sz="2400" dirty="0"/>
              <a:t>groups (6)</a:t>
            </a:r>
          </a:p>
          <a:p>
            <a:r>
              <a:rPr lang="en-CA" sz="2400" dirty="0"/>
              <a:t>Housing Tenure (4) </a:t>
            </a:r>
          </a:p>
          <a:p>
            <a:r>
              <a:rPr lang="en-CA" sz="2400" dirty="0"/>
              <a:t>Selected housing characteristics (22)</a:t>
            </a:r>
          </a:p>
          <a:p>
            <a:r>
              <a:rPr lang="en-CA" sz="2400" dirty="0"/>
              <a:t>Selected Household Statistics (8)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5976A-81F7-4C11-A644-A676BB2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68367"/>
            <a:ext cx="6045475" cy="3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A53F-A321-4F85-970D-9BDE660C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Multi-dimensional table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13CE-21E8-4B1E-A6F0-BC8AA618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34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Households with at least one person </a:t>
            </a:r>
            <a:r>
              <a:rPr lang="en-CA" sz="2400" b="1" dirty="0"/>
              <a:t>aged 65+</a:t>
            </a:r>
            <a:r>
              <a:rPr lang="en-CA" sz="2400" dirty="0"/>
              <a:t> </a:t>
            </a:r>
          </a:p>
          <a:p>
            <a:r>
              <a:rPr lang="en-CA" sz="2400" dirty="0"/>
              <a:t>Households with at least one person aged 18+ who </a:t>
            </a:r>
            <a:r>
              <a:rPr lang="en-CA" sz="2400" b="1" dirty="0"/>
              <a:t>speaks neither English nor French</a:t>
            </a:r>
            <a:r>
              <a:rPr lang="en-CA" sz="2400" dirty="0"/>
              <a:t> as the language spoken at home</a:t>
            </a:r>
          </a:p>
          <a:p>
            <a:r>
              <a:rPr lang="en-CA" sz="2400" dirty="0"/>
              <a:t>Households with at least one person aged 18+ who is a </a:t>
            </a:r>
            <a:r>
              <a:rPr lang="en-CA" sz="2400" b="1" dirty="0"/>
              <a:t>recent immigrant</a:t>
            </a:r>
            <a:r>
              <a:rPr lang="en-CA" sz="2400" dirty="0"/>
              <a:t> (2011 to 2016)</a:t>
            </a:r>
          </a:p>
          <a:p>
            <a:r>
              <a:rPr lang="en-CA" sz="2400" dirty="0"/>
              <a:t>Households with at least one person aged 18+ who is a </a:t>
            </a:r>
            <a:r>
              <a:rPr lang="en-CA" sz="2400" b="1" dirty="0"/>
              <a:t>visible minority</a:t>
            </a:r>
          </a:p>
          <a:p>
            <a:r>
              <a:rPr lang="en-CA" sz="2400" dirty="0"/>
              <a:t>Households with at least one person aged 18+ who is </a:t>
            </a:r>
            <a:r>
              <a:rPr lang="en-CA" sz="2400" b="1" dirty="0"/>
              <a:t>Aboriginal identity</a:t>
            </a:r>
            <a:r>
              <a:rPr lang="en-CA" sz="2400" dirty="0"/>
              <a:t> </a:t>
            </a:r>
          </a:p>
          <a:p>
            <a:r>
              <a:rPr lang="en-CA" sz="2400" dirty="0"/>
              <a:t>Households with at least one person aged 25+ </a:t>
            </a:r>
            <a:r>
              <a:rPr lang="en-CA" sz="2400" b="1" dirty="0"/>
              <a:t>without certificate, diploma or degree</a:t>
            </a:r>
          </a:p>
          <a:p>
            <a:r>
              <a:rPr lang="en-CA" sz="2400" dirty="0"/>
              <a:t>Households where </a:t>
            </a:r>
            <a:r>
              <a:rPr lang="en-CA" sz="2400" b="1" dirty="0"/>
              <a:t>no person aged 18+ has full-time/full-year employment</a:t>
            </a:r>
          </a:p>
          <a:p>
            <a:r>
              <a:rPr lang="en-CA" sz="2400" dirty="0"/>
              <a:t>Households by Census family structure (couple family, </a:t>
            </a:r>
            <a:r>
              <a:rPr lang="en-CA" sz="2400" b="1" dirty="0"/>
              <a:t>lone-parent</a:t>
            </a:r>
            <a:r>
              <a:rPr lang="en-CA" sz="2400" dirty="0"/>
              <a:t>, non-Census family…)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7CB59-F8EE-48B4-94F9-9C2FE60416F0}"/>
              </a:ext>
            </a:extLst>
          </p:cNvPr>
          <p:cNvSpPr txBox="1"/>
          <p:nvPr/>
        </p:nvSpPr>
        <p:spPr>
          <a:xfrm>
            <a:off x="543339" y="6003232"/>
            <a:ext cx="10402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FF0000"/>
                </a:solidFill>
              </a:rPr>
              <a:t>CAN NOT BE CROSSED WITH HOUSEHOLD AFTER-TAX INCOME GROUPS</a:t>
            </a:r>
          </a:p>
        </p:txBody>
      </p:sp>
    </p:spTree>
    <p:extLst>
      <p:ext uri="{BB962C8B-B14F-4D97-AF65-F5344CB8AC3E}">
        <p14:creationId xmlns:p14="http://schemas.microsoft.com/office/powerpoint/2010/main" val="365832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A53F-A321-4F85-970D-9BDE660C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Household transportation energy costs - Data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13CE-21E8-4B1E-A6F0-BC8AA618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349"/>
            <a:ext cx="10515600" cy="4351338"/>
          </a:xfrm>
        </p:spPr>
        <p:txBody>
          <a:bodyPr>
            <a:normAutofit/>
          </a:bodyPr>
          <a:lstStyle/>
          <a:p>
            <a:r>
              <a:rPr lang="en-CA" sz="2400" dirty="0"/>
              <a:t>Develop an indicator of the percentage of household income spent on transportation costs at the census subdivision (municipal) and census tract (neighbourhoods) across Canada.</a:t>
            </a:r>
          </a:p>
          <a:p>
            <a:r>
              <a:rPr lang="en-CA" sz="2400" dirty="0"/>
              <a:t>The indicator should permit comparability across geographies and over time.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/>
              <a:t>PROXY</a:t>
            </a:r>
          </a:p>
          <a:p>
            <a:r>
              <a:rPr lang="en-CA" sz="2400" dirty="0"/>
              <a:t>Households by commuting mode and distance travelled in car (COMING SOON)</a:t>
            </a: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89920143"/>
      </p:ext>
    </p:extLst>
  </p:cSld>
  <p:clrMapOvr>
    <a:masterClrMapping/>
  </p:clrMapOvr>
</p:sld>
</file>

<file path=ppt/theme/theme1.xml><?xml version="1.0" encoding="utf-8"?>
<a:theme xmlns:a="http://schemas.openxmlformats.org/drawingml/2006/main" name="CDP_Annual-Meeting-2019_presentation_draftMD_May1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CDP_Annual-Meeting-2019_presentation_draftMD_May13</Template>
  <TotalTime>10947</TotalTime>
  <Words>781</Words>
  <Application>Microsoft Office PowerPoint</Application>
  <PresentationFormat>Widescreen</PresentationFormat>
  <Paragraphs>108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CDP_Annual-Meeting-2019_presentation_draftMD_May13</vt:lpstr>
      <vt:lpstr>Mapping Indicators of Canadian Urban Sustainability:  A Neighbourhood Energy Poverty Measurement Framework</vt:lpstr>
      <vt:lpstr>PowerPoint Presentation</vt:lpstr>
      <vt:lpstr>Project Background</vt:lpstr>
      <vt:lpstr>Project Objectives</vt:lpstr>
      <vt:lpstr>Measurement Framework Overview</vt:lpstr>
      <vt:lpstr>Measurement Framework Overview</vt:lpstr>
      <vt:lpstr>A Rich Data Set to Support Policy and Program Design</vt:lpstr>
      <vt:lpstr>Multi-dimensional table specifications</vt:lpstr>
      <vt:lpstr>Household transportation energy costs - Data Gap</vt:lpstr>
      <vt:lpstr>A few results…</vt:lpstr>
      <vt:lpstr>Households with high energy cost burden (&gt;6%)</vt:lpstr>
      <vt:lpstr>Households with high energy cost burden (&gt;6%) CUSP members</vt:lpstr>
      <vt:lpstr>Median home energy expenditure by tenure CUSP members</vt:lpstr>
      <vt:lpstr>Households in Canada paying at least 6% of after-tax income, by income bands</vt:lpstr>
      <vt:lpstr>Households in Canada paying at least 6% of after-tax income, by low income status (LIM-AT)</vt:lpstr>
      <vt:lpstr>Households in Canada paying at least 6% of after-tax income, by tenure</vt:lpstr>
      <vt:lpstr>Renter households in CUSP cities paying at least 6% of after-tax income</vt:lpstr>
      <vt:lpstr>Renter households in CUSP cities with home energy expenditures</vt:lpstr>
      <vt:lpstr>Households in Canada paying at least 6% of after-tax income, by structural type</vt:lpstr>
      <vt:lpstr>Households in Canada paying at least 6% of after-tax income, by period of construction</vt:lpstr>
      <vt:lpstr>Households in Canada paying at least 6% of after-tax income, by CMA/non-CMA status</vt:lpstr>
      <vt:lpstr>PowerPoint Presentation</vt:lpstr>
      <vt:lpstr>PowerPoint Presentation</vt:lpstr>
      <vt:lpstr>A tour of the Energy Poverty and Equity Explorer…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Ditor</dc:creator>
  <cp:lastModifiedBy>Michael Ditor</cp:lastModifiedBy>
  <cp:revision>102</cp:revision>
  <dcterms:created xsi:type="dcterms:W3CDTF">2019-05-29T05:24:55Z</dcterms:created>
  <dcterms:modified xsi:type="dcterms:W3CDTF">2019-11-12T16:45:57Z</dcterms:modified>
</cp:coreProperties>
</file>