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7_445FFFF2.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45"/>
  </p:notesMasterIdLst>
  <p:sldIdLst>
    <p:sldId id="256" r:id="rId3"/>
    <p:sldId id="306" r:id="rId4"/>
    <p:sldId id="257" r:id="rId5"/>
    <p:sldId id="259" r:id="rId6"/>
    <p:sldId id="258" r:id="rId7"/>
    <p:sldId id="260" r:id="rId8"/>
    <p:sldId id="273" r:id="rId9"/>
    <p:sldId id="263" r:id="rId10"/>
    <p:sldId id="286" r:id="rId11"/>
    <p:sldId id="265" r:id="rId12"/>
    <p:sldId id="264" r:id="rId13"/>
    <p:sldId id="292" r:id="rId14"/>
    <p:sldId id="266" r:id="rId15"/>
    <p:sldId id="270" r:id="rId16"/>
    <p:sldId id="296" r:id="rId17"/>
    <p:sldId id="297" r:id="rId18"/>
    <p:sldId id="308" r:id="rId19"/>
    <p:sldId id="309" r:id="rId20"/>
    <p:sldId id="295" r:id="rId21"/>
    <p:sldId id="271" r:id="rId22"/>
    <p:sldId id="275" r:id="rId23"/>
    <p:sldId id="272" r:id="rId24"/>
    <p:sldId id="277" r:id="rId25"/>
    <p:sldId id="294" r:id="rId26"/>
    <p:sldId id="278" r:id="rId27"/>
    <p:sldId id="279" r:id="rId28"/>
    <p:sldId id="290" r:id="rId29"/>
    <p:sldId id="280" r:id="rId30"/>
    <p:sldId id="281" r:id="rId31"/>
    <p:sldId id="313" r:id="rId32"/>
    <p:sldId id="268" r:id="rId33"/>
    <p:sldId id="284" r:id="rId34"/>
    <p:sldId id="283" r:id="rId35"/>
    <p:sldId id="288" r:id="rId36"/>
    <p:sldId id="291" r:id="rId37"/>
    <p:sldId id="298" r:id="rId38"/>
    <p:sldId id="305" r:id="rId39"/>
    <p:sldId id="304" r:id="rId40"/>
    <p:sldId id="301" r:id="rId41"/>
    <p:sldId id="303" r:id="rId42"/>
    <p:sldId id="312" r:id="rId43"/>
    <p:sldId id="27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0A814E-379E-28A0-36C1-7ACD3E05E27F}" name="Olson, Eric - CISWS/CSRBS" initials="EO" userId="Olson, Eric - CISWS/CSRBS" providerId="None"/>
  <p188:author id="{3D67DA5D-439B-9B1D-725D-A1CCE8B17FB9}" name="Zhang, Xuelin (StatCan)" initials="ZX(" userId="S::xuelin.zhang@statcan.gc.ca::059ad4b3-56d9-4e9a-a7d1-de49e647ceb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6"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modernComment_117_445FFFF2.xml><?xml version="1.0" encoding="utf-8"?>
<p188:cmLst xmlns:a="http://schemas.openxmlformats.org/drawingml/2006/main" xmlns:r="http://schemas.openxmlformats.org/officeDocument/2006/relationships" xmlns:p188="http://schemas.microsoft.com/office/powerpoint/2018/8/main">
  <p188:cm id="{7C8AD69A-2629-42CB-B32F-265D73B1687D}" authorId="{A70A814E-379E-28A0-36C1-7ACD3E05E27F}" status="resolved" created="2023-04-19T16:32:16.581" complete="100000">
    <pc:sldMkLst xmlns:pc="http://schemas.microsoft.com/office/powerpoint/2013/main/command">
      <pc:docMk/>
      <pc:sldMk cId="1147142130" sldId="279"/>
    </pc:sldMkLst>
    <p188:replyLst>
      <p188:reply id="{D3BE96DF-145A-43D2-A060-7C364E13367B}" authorId="{3D67DA5D-439B-9B1D-725D-A1CCE8B17FB9}" created="2023-04-20T15:21:31.662">
        <p188:txBody>
          <a:bodyPr/>
          <a:lstStyle/>
          <a:p>
            <a:r>
              <a:rPr lang="en-US"/>
              <a:t>I now use "simulation analysis" to replace the old term.</a:t>
            </a:r>
          </a:p>
        </p188:txBody>
      </p188:reply>
    </p188:replyLst>
    <p188:txBody>
      <a:bodyPr/>
      <a:lstStyle/>
      <a:p>
        <a:r>
          <a:rPr lang="en-CA"/>
          <a:t>Should be on this slide and following a more sophisticated accountant (not sophisticate)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82F8A-6833-41B4-A00A-A945E90D9A8E}"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BF433-4351-421C-947F-24D634663DE2}" type="slidenum">
              <a:rPr lang="en-US" smtClean="0"/>
              <a:t>‹#›</a:t>
            </a:fld>
            <a:endParaRPr lang="en-US"/>
          </a:p>
        </p:txBody>
      </p:sp>
    </p:spTree>
    <p:extLst>
      <p:ext uri="{BB962C8B-B14F-4D97-AF65-F5344CB8AC3E}">
        <p14:creationId xmlns:p14="http://schemas.microsoft.com/office/powerpoint/2010/main" val="329793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Top-ups to existing programs AKA Enhancements to existing federal programs</a:t>
            </a:r>
            <a:endParaRPr lang="en-US" dirty="0"/>
          </a:p>
        </p:txBody>
      </p:sp>
      <p:sp>
        <p:nvSpPr>
          <p:cNvPr id="4" name="Slide Number Placeholder 3"/>
          <p:cNvSpPr>
            <a:spLocks noGrp="1"/>
          </p:cNvSpPr>
          <p:nvPr>
            <p:ph type="sldNum" sz="quarter" idx="5"/>
          </p:nvPr>
        </p:nvSpPr>
        <p:spPr/>
        <p:txBody>
          <a:bodyPr/>
          <a:lstStyle/>
          <a:p>
            <a:fld id="{F17BF433-4351-421C-947F-24D634663DE2}" type="slidenum">
              <a:rPr lang="en-US" smtClean="0"/>
              <a:t>4</a:t>
            </a:fld>
            <a:endParaRPr lang="en-US"/>
          </a:p>
        </p:txBody>
      </p:sp>
    </p:spTree>
    <p:extLst>
      <p:ext uri="{BB962C8B-B14F-4D97-AF65-F5344CB8AC3E}">
        <p14:creationId xmlns:p14="http://schemas.microsoft.com/office/powerpoint/2010/main" val="191538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BF433-4351-421C-947F-24D634663DE2}" type="slidenum">
              <a:rPr lang="en-US" smtClean="0"/>
              <a:t>33</a:t>
            </a:fld>
            <a:endParaRPr lang="en-US"/>
          </a:p>
        </p:txBody>
      </p:sp>
    </p:spTree>
    <p:extLst>
      <p:ext uri="{BB962C8B-B14F-4D97-AF65-F5344CB8AC3E}">
        <p14:creationId xmlns:p14="http://schemas.microsoft.com/office/powerpoint/2010/main" val="418106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BF433-4351-421C-947F-24D634663DE2}" type="slidenum">
              <a:rPr lang="en-US" smtClean="0"/>
              <a:t>35</a:t>
            </a:fld>
            <a:endParaRPr lang="en-US"/>
          </a:p>
        </p:txBody>
      </p:sp>
    </p:spTree>
    <p:extLst>
      <p:ext uri="{BB962C8B-B14F-4D97-AF65-F5344CB8AC3E}">
        <p14:creationId xmlns:p14="http://schemas.microsoft.com/office/powerpoint/2010/main" val="65743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BF433-4351-421C-947F-24D634663DE2}" type="slidenum">
              <a:rPr lang="en-US" smtClean="0"/>
              <a:t>7</a:t>
            </a:fld>
            <a:endParaRPr lang="en-US"/>
          </a:p>
        </p:txBody>
      </p:sp>
    </p:spTree>
    <p:extLst>
      <p:ext uri="{BB962C8B-B14F-4D97-AF65-F5344CB8AC3E}">
        <p14:creationId xmlns:p14="http://schemas.microsoft.com/office/powerpoint/2010/main" val="217153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BF433-4351-421C-947F-24D634663DE2}" type="slidenum">
              <a:rPr lang="en-US" smtClean="0"/>
              <a:t>9</a:t>
            </a:fld>
            <a:endParaRPr lang="en-US"/>
          </a:p>
        </p:txBody>
      </p:sp>
    </p:spTree>
    <p:extLst>
      <p:ext uri="{BB962C8B-B14F-4D97-AF65-F5344CB8AC3E}">
        <p14:creationId xmlns:p14="http://schemas.microsoft.com/office/powerpoint/2010/main" val="339455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BF433-4351-421C-947F-24D634663DE2}" type="slidenum">
              <a:rPr lang="en-US" smtClean="0"/>
              <a:t>25</a:t>
            </a:fld>
            <a:endParaRPr lang="en-US"/>
          </a:p>
        </p:txBody>
      </p:sp>
    </p:spTree>
    <p:extLst>
      <p:ext uri="{BB962C8B-B14F-4D97-AF65-F5344CB8AC3E}">
        <p14:creationId xmlns:p14="http://schemas.microsoft.com/office/powerpoint/2010/main" val="225620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BF433-4351-421C-947F-24D634663DE2}" type="slidenum">
              <a:rPr lang="en-US" smtClean="0"/>
              <a:t>26</a:t>
            </a:fld>
            <a:endParaRPr lang="en-US"/>
          </a:p>
        </p:txBody>
      </p:sp>
    </p:spTree>
    <p:extLst>
      <p:ext uri="{BB962C8B-B14F-4D97-AF65-F5344CB8AC3E}">
        <p14:creationId xmlns:p14="http://schemas.microsoft.com/office/powerpoint/2010/main" val="420840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BF433-4351-421C-947F-24D634663DE2}" type="slidenum">
              <a:rPr lang="en-US" smtClean="0"/>
              <a:t>27</a:t>
            </a:fld>
            <a:endParaRPr lang="en-US"/>
          </a:p>
        </p:txBody>
      </p:sp>
    </p:spTree>
    <p:extLst>
      <p:ext uri="{BB962C8B-B14F-4D97-AF65-F5344CB8AC3E}">
        <p14:creationId xmlns:p14="http://schemas.microsoft.com/office/powerpoint/2010/main" val="373510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BF433-4351-421C-947F-24D634663DE2}" type="slidenum">
              <a:rPr lang="en-US" smtClean="0"/>
              <a:t>28</a:t>
            </a:fld>
            <a:endParaRPr lang="en-US"/>
          </a:p>
        </p:txBody>
      </p:sp>
    </p:spTree>
    <p:extLst>
      <p:ext uri="{BB962C8B-B14F-4D97-AF65-F5344CB8AC3E}">
        <p14:creationId xmlns:p14="http://schemas.microsoft.com/office/powerpoint/2010/main" val="176393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BF433-4351-421C-947F-24D634663DE2}" type="slidenum">
              <a:rPr lang="en-US" smtClean="0"/>
              <a:t>29</a:t>
            </a:fld>
            <a:endParaRPr lang="en-US"/>
          </a:p>
        </p:txBody>
      </p:sp>
    </p:spTree>
    <p:extLst>
      <p:ext uri="{BB962C8B-B14F-4D97-AF65-F5344CB8AC3E}">
        <p14:creationId xmlns:p14="http://schemas.microsoft.com/office/powerpoint/2010/main" val="1343695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Key assumptions: (1) treatment status is independent from pre-treatment income or other variables; (2) income grew at the same rate for both groups of families </a:t>
            </a:r>
            <a:endParaRPr lang="en-US" dirty="0"/>
          </a:p>
          <a:p>
            <a:endParaRPr lang="en-US" dirty="0"/>
          </a:p>
        </p:txBody>
      </p:sp>
      <p:sp>
        <p:nvSpPr>
          <p:cNvPr id="4" name="Slide Number Placeholder 3"/>
          <p:cNvSpPr>
            <a:spLocks noGrp="1"/>
          </p:cNvSpPr>
          <p:nvPr>
            <p:ph type="sldNum" sz="quarter" idx="5"/>
          </p:nvPr>
        </p:nvSpPr>
        <p:spPr/>
        <p:txBody>
          <a:bodyPr/>
          <a:lstStyle/>
          <a:p>
            <a:fld id="{F17BF433-4351-421C-947F-24D634663DE2}" type="slidenum">
              <a:rPr lang="en-US" smtClean="0"/>
              <a:t>31</a:t>
            </a:fld>
            <a:endParaRPr lang="en-US"/>
          </a:p>
        </p:txBody>
      </p:sp>
    </p:spTree>
    <p:extLst>
      <p:ext uri="{BB962C8B-B14F-4D97-AF65-F5344CB8AC3E}">
        <p14:creationId xmlns:p14="http://schemas.microsoft.com/office/powerpoint/2010/main" val="152427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E3CE-29C9-2D77-29C8-489DD0D620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90B2E3-C20C-4F31-188E-1D86B23429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1B921E-08BA-E9B3-4EA0-C3A4678C75AE}"/>
              </a:ext>
            </a:extLst>
          </p:cNvPr>
          <p:cNvSpPr>
            <a:spLocks noGrp="1"/>
          </p:cNvSpPr>
          <p:nvPr>
            <p:ph type="dt" sz="half" idx="10"/>
          </p:nvPr>
        </p:nvSpPr>
        <p:spPr/>
        <p:txBody>
          <a:bodyPr/>
          <a:lstStyle/>
          <a:p>
            <a:fld id="{5CD00F64-F98B-4D28-9C4D-D740857CC123}" type="datetimeFigureOut">
              <a:rPr lang="en-US" smtClean="0"/>
              <a:t>5/3/2023</a:t>
            </a:fld>
            <a:endParaRPr lang="en-US"/>
          </a:p>
        </p:txBody>
      </p:sp>
      <p:sp>
        <p:nvSpPr>
          <p:cNvPr id="5" name="Footer Placeholder 4">
            <a:extLst>
              <a:ext uri="{FF2B5EF4-FFF2-40B4-BE49-F238E27FC236}">
                <a16:creationId xmlns:a16="http://schemas.microsoft.com/office/drawing/2014/main" id="{B9B2CE37-7591-8EEC-73F8-8A1904815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4CF95-EF2B-7E23-3CC8-E39559790711}"/>
              </a:ext>
            </a:extLst>
          </p:cNvPr>
          <p:cNvSpPr>
            <a:spLocks noGrp="1"/>
          </p:cNvSpPr>
          <p:nvPr>
            <p:ph type="sldNum" sz="quarter" idx="12"/>
          </p:nvPr>
        </p:nvSpPr>
        <p:spPr/>
        <p:txBody>
          <a:bodyPr/>
          <a:lstStyle/>
          <a:p>
            <a:fld id="{CB2960BC-B6CB-49EE-9A46-91F881EC080F}" type="slidenum">
              <a:rPr lang="en-US" smtClean="0"/>
              <a:t>‹#›</a:t>
            </a:fld>
            <a:endParaRPr lang="en-US"/>
          </a:p>
        </p:txBody>
      </p:sp>
    </p:spTree>
    <p:extLst>
      <p:ext uri="{BB962C8B-B14F-4D97-AF65-F5344CB8AC3E}">
        <p14:creationId xmlns:p14="http://schemas.microsoft.com/office/powerpoint/2010/main" val="421234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FC57-AA67-6EF3-E695-55A9382FC1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52FCB3-6157-CDA9-C876-EDA58F0648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809FA-9C2B-4B1F-B1A2-1C8B92FB5BB0}"/>
              </a:ext>
            </a:extLst>
          </p:cNvPr>
          <p:cNvSpPr>
            <a:spLocks noGrp="1"/>
          </p:cNvSpPr>
          <p:nvPr>
            <p:ph type="dt" sz="half" idx="10"/>
          </p:nvPr>
        </p:nvSpPr>
        <p:spPr/>
        <p:txBody>
          <a:bodyPr/>
          <a:lstStyle/>
          <a:p>
            <a:fld id="{5CD00F64-F98B-4D28-9C4D-D740857CC123}" type="datetimeFigureOut">
              <a:rPr lang="en-US" smtClean="0"/>
              <a:t>5/3/2023</a:t>
            </a:fld>
            <a:endParaRPr lang="en-US"/>
          </a:p>
        </p:txBody>
      </p:sp>
      <p:sp>
        <p:nvSpPr>
          <p:cNvPr id="5" name="Footer Placeholder 4">
            <a:extLst>
              <a:ext uri="{FF2B5EF4-FFF2-40B4-BE49-F238E27FC236}">
                <a16:creationId xmlns:a16="http://schemas.microsoft.com/office/drawing/2014/main" id="{11B3E646-1337-0423-5DF0-B50EC9137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1984B-5B82-D851-71FE-E648B5F1C502}"/>
              </a:ext>
            </a:extLst>
          </p:cNvPr>
          <p:cNvSpPr>
            <a:spLocks noGrp="1"/>
          </p:cNvSpPr>
          <p:nvPr>
            <p:ph type="sldNum" sz="quarter" idx="12"/>
          </p:nvPr>
        </p:nvSpPr>
        <p:spPr/>
        <p:txBody>
          <a:bodyPr/>
          <a:lstStyle/>
          <a:p>
            <a:fld id="{CB2960BC-B6CB-49EE-9A46-91F881EC080F}" type="slidenum">
              <a:rPr lang="en-US" smtClean="0"/>
              <a:t>‹#›</a:t>
            </a:fld>
            <a:endParaRPr lang="en-US"/>
          </a:p>
        </p:txBody>
      </p:sp>
    </p:spTree>
    <p:extLst>
      <p:ext uri="{BB962C8B-B14F-4D97-AF65-F5344CB8AC3E}">
        <p14:creationId xmlns:p14="http://schemas.microsoft.com/office/powerpoint/2010/main" val="99289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E62C0-8C8F-9659-856E-05780017BE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6530C-9DD8-606F-1A39-F58AB94F2C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7656C-467C-85E1-B900-F225CAFEBCF4}"/>
              </a:ext>
            </a:extLst>
          </p:cNvPr>
          <p:cNvSpPr>
            <a:spLocks noGrp="1"/>
          </p:cNvSpPr>
          <p:nvPr>
            <p:ph type="dt" sz="half" idx="10"/>
          </p:nvPr>
        </p:nvSpPr>
        <p:spPr/>
        <p:txBody>
          <a:bodyPr/>
          <a:lstStyle/>
          <a:p>
            <a:fld id="{5CD00F64-F98B-4D28-9C4D-D740857CC123}" type="datetimeFigureOut">
              <a:rPr lang="en-US" smtClean="0"/>
              <a:t>5/3/2023</a:t>
            </a:fld>
            <a:endParaRPr lang="en-US"/>
          </a:p>
        </p:txBody>
      </p:sp>
      <p:sp>
        <p:nvSpPr>
          <p:cNvPr id="5" name="Footer Placeholder 4">
            <a:extLst>
              <a:ext uri="{FF2B5EF4-FFF2-40B4-BE49-F238E27FC236}">
                <a16:creationId xmlns:a16="http://schemas.microsoft.com/office/drawing/2014/main" id="{8E146F3B-52E9-8369-8F5D-455503448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F5FD5-583E-6ADA-174C-DFA4709EC370}"/>
              </a:ext>
            </a:extLst>
          </p:cNvPr>
          <p:cNvSpPr>
            <a:spLocks noGrp="1"/>
          </p:cNvSpPr>
          <p:nvPr>
            <p:ph type="sldNum" sz="quarter" idx="12"/>
          </p:nvPr>
        </p:nvSpPr>
        <p:spPr/>
        <p:txBody>
          <a:bodyPr/>
          <a:lstStyle/>
          <a:p>
            <a:fld id="{CB2960BC-B6CB-49EE-9A46-91F881EC080F}" type="slidenum">
              <a:rPr lang="en-US" smtClean="0"/>
              <a:t>‹#›</a:t>
            </a:fld>
            <a:endParaRPr lang="en-US"/>
          </a:p>
        </p:txBody>
      </p:sp>
    </p:spTree>
    <p:extLst>
      <p:ext uri="{BB962C8B-B14F-4D97-AF65-F5344CB8AC3E}">
        <p14:creationId xmlns:p14="http://schemas.microsoft.com/office/powerpoint/2010/main" val="249547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C27FD0E-B558-47BD-9DC8-CA90F3806298}" type="datetimeFigureOut">
              <a:rPr lang="en-CA" smtClean="0"/>
              <a:t>2023-05-03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588F7-12D2-4BB6-A26C-BD62DCD3EFB9}" type="slidenum">
              <a:rPr lang="en-CA" smtClean="0"/>
              <a:t>‹#›</a:t>
            </a:fld>
            <a:endParaRPr lang="en-CA"/>
          </a:p>
        </p:txBody>
      </p:sp>
    </p:spTree>
    <p:extLst>
      <p:ext uri="{BB962C8B-B14F-4D97-AF65-F5344CB8AC3E}">
        <p14:creationId xmlns:p14="http://schemas.microsoft.com/office/powerpoint/2010/main" val="1554201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6C27FD0E-B558-47BD-9DC8-CA90F3806298}" type="datetimeFigureOut">
              <a:rPr lang="en-CA" smtClean="0"/>
              <a:t>2023-05-03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588F7-12D2-4BB6-A26C-BD62DCD3EFB9}" type="slidenum">
              <a:rPr lang="en-CA" smtClean="0"/>
              <a:t>‹#›</a:t>
            </a:fld>
            <a:endParaRPr lang="en-CA"/>
          </a:p>
        </p:txBody>
      </p:sp>
    </p:spTree>
    <p:extLst>
      <p:ext uri="{BB962C8B-B14F-4D97-AF65-F5344CB8AC3E}">
        <p14:creationId xmlns:p14="http://schemas.microsoft.com/office/powerpoint/2010/main" val="16470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5E1D-0638-9629-C0A4-CD38991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F0D00-202F-3EBA-0BD8-6189120012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5E016-07CC-5E5E-D0DE-0F0BEC4B6C0F}"/>
              </a:ext>
            </a:extLst>
          </p:cNvPr>
          <p:cNvSpPr>
            <a:spLocks noGrp="1"/>
          </p:cNvSpPr>
          <p:nvPr>
            <p:ph type="dt" sz="half" idx="10"/>
          </p:nvPr>
        </p:nvSpPr>
        <p:spPr/>
        <p:txBody>
          <a:bodyPr/>
          <a:lstStyle/>
          <a:p>
            <a:fld id="{5CD00F64-F98B-4D28-9C4D-D740857CC123}" type="datetimeFigureOut">
              <a:rPr lang="en-US" smtClean="0"/>
              <a:t>5/3/2023</a:t>
            </a:fld>
            <a:endParaRPr lang="en-US"/>
          </a:p>
        </p:txBody>
      </p:sp>
      <p:sp>
        <p:nvSpPr>
          <p:cNvPr id="5" name="Footer Placeholder 4">
            <a:extLst>
              <a:ext uri="{FF2B5EF4-FFF2-40B4-BE49-F238E27FC236}">
                <a16:creationId xmlns:a16="http://schemas.microsoft.com/office/drawing/2014/main" id="{C2FB34B2-12C8-FB11-FF83-CB22EBEF0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6E770-88B4-B351-5F54-58572E8BFE74}"/>
              </a:ext>
            </a:extLst>
          </p:cNvPr>
          <p:cNvSpPr>
            <a:spLocks noGrp="1"/>
          </p:cNvSpPr>
          <p:nvPr>
            <p:ph type="sldNum" sz="quarter" idx="12"/>
          </p:nvPr>
        </p:nvSpPr>
        <p:spPr/>
        <p:txBody>
          <a:bodyPr/>
          <a:lstStyle/>
          <a:p>
            <a:fld id="{CB2960BC-B6CB-49EE-9A46-91F881EC080F}" type="slidenum">
              <a:rPr lang="en-US" smtClean="0"/>
              <a:t>‹#›</a:t>
            </a:fld>
            <a:endParaRPr lang="en-US"/>
          </a:p>
        </p:txBody>
      </p:sp>
    </p:spTree>
    <p:extLst>
      <p:ext uri="{BB962C8B-B14F-4D97-AF65-F5344CB8AC3E}">
        <p14:creationId xmlns:p14="http://schemas.microsoft.com/office/powerpoint/2010/main" val="350091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FFE2-EE5D-96C4-C756-739E3DD149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76E81-DE1E-DDC3-56C5-82D6365F8C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C8044-4F81-FBA6-3037-DCBA17A73F50}"/>
              </a:ext>
            </a:extLst>
          </p:cNvPr>
          <p:cNvSpPr>
            <a:spLocks noGrp="1"/>
          </p:cNvSpPr>
          <p:nvPr>
            <p:ph type="dt" sz="half" idx="10"/>
          </p:nvPr>
        </p:nvSpPr>
        <p:spPr/>
        <p:txBody>
          <a:bodyPr/>
          <a:lstStyle/>
          <a:p>
            <a:fld id="{5CD00F64-F98B-4D28-9C4D-D740857CC123}" type="datetimeFigureOut">
              <a:rPr lang="en-US" smtClean="0"/>
              <a:t>5/3/2023</a:t>
            </a:fld>
            <a:endParaRPr lang="en-US"/>
          </a:p>
        </p:txBody>
      </p:sp>
      <p:sp>
        <p:nvSpPr>
          <p:cNvPr id="5" name="Footer Placeholder 4">
            <a:extLst>
              <a:ext uri="{FF2B5EF4-FFF2-40B4-BE49-F238E27FC236}">
                <a16:creationId xmlns:a16="http://schemas.microsoft.com/office/drawing/2014/main" id="{94339DA7-D37C-0C48-5A8C-9E3A93EC0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7AB54-C137-FEDC-3FCE-1A43C506FB1B}"/>
              </a:ext>
            </a:extLst>
          </p:cNvPr>
          <p:cNvSpPr>
            <a:spLocks noGrp="1"/>
          </p:cNvSpPr>
          <p:nvPr>
            <p:ph type="sldNum" sz="quarter" idx="12"/>
          </p:nvPr>
        </p:nvSpPr>
        <p:spPr/>
        <p:txBody>
          <a:bodyPr/>
          <a:lstStyle/>
          <a:p>
            <a:fld id="{CB2960BC-B6CB-49EE-9A46-91F881EC080F}" type="slidenum">
              <a:rPr lang="en-US" smtClean="0"/>
              <a:t>‹#›</a:t>
            </a:fld>
            <a:endParaRPr lang="en-US"/>
          </a:p>
        </p:txBody>
      </p:sp>
    </p:spTree>
    <p:extLst>
      <p:ext uri="{BB962C8B-B14F-4D97-AF65-F5344CB8AC3E}">
        <p14:creationId xmlns:p14="http://schemas.microsoft.com/office/powerpoint/2010/main" val="52716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535D-5DB2-DD4C-9F54-1BFDFFB087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3C097-6019-5376-F7DA-9BC2C09DA2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213BC-D77A-F926-F042-F2B4C0D797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23E8B4-4703-8E7D-C0FE-5EFA6C148C1E}"/>
              </a:ext>
            </a:extLst>
          </p:cNvPr>
          <p:cNvSpPr>
            <a:spLocks noGrp="1"/>
          </p:cNvSpPr>
          <p:nvPr>
            <p:ph type="dt" sz="half" idx="10"/>
          </p:nvPr>
        </p:nvSpPr>
        <p:spPr/>
        <p:txBody>
          <a:bodyPr/>
          <a:lstStyle/>
          <a:p>
            <a:fld id="{5CD00F64-F98B-4D28-9C4D-D740857CC123}" type="datetimeFigureOut">
              <a:rPr lang="en-US" smtClean="0"/>
              <a:t>5/3/2023</a:t>
            </a:fld>
            <a:endParaRPr lang="en-US"/>
          </a:p>
        </p:txBody>
      </p:sp>
      <p:sp>
        <p:nvSpPr>
          <p:cNvPr id="6" name="Footer Placeholder 5">
            <a:extLst>
              <a:ext uri="{FF2B5EF4-FFF2-40B4-BE49-F238E27FC236}">
                <a16:creationId xmlns:a16="http://schemas.microsoft.com/office/drawing/2014/main" id="{8FDF0C8D-6D3A-A17F-6235-CFDFC10B4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0089A-0FE4-77CF-70D9-85DC9861C489}"/>
              </a:ext>
            </a:extLst>
          </p:cNvPr>
          <p:cNvSpPr>
            <a:spLocks noGrp="1"/>
          </p:cNvSpPr>
          <p:nvPr>
            <p:ph type="sldNum" sz="quarter" idx="12"/>
          </p:nvPr>
        </p:nvSpPr>
        <p:spPr/>
        <p:txBody>
          <a:bodyPr/>
          <a:lstStyle/>
          <a:p>
            <a:fld id="{CB2960BC-B6CB-49EE-9A46-91F881EC080F}" type="slidenum">
              <a:rPr lang="en-US" smtClean="0"/>
              <a:t>‹#›</a:t>
            </a:fld>
            <a:endParaRPr lang="en-US"/>
          </a:p>
        </p:txBody>
      </p:sp>
    </p:spTree>
    <p:extLst>
      <p:ext uri="{BB962C8B-B14F-4D97-AF65-F5344CB8AC3E}">
        <p14:creationId xmlns:p14="http://schemas.microsoft.com/office/powerpoint/2010/main" val="229809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208E-A713-DF58-49E2-F295E963A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8FA698-C37F-6631-4C18-E7003C6594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AA86AA-CD08-E883-F7C8-2089231D6D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4533E1-9613-8A54-968A-269E49F18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974A09-0F3B-48B2-606D-0BCF664386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FBE96-9F74-06A7-24DB-0CE1B52A19B0}"/>
              </a:ext>
            </a:extLst>
          </p:cNvPr>
          <p:cNvSpPr>
            <a:spLocks noGrp="1"/>
          </p:cNvSpPr>
          <p:nvPr>
            <p:ph type="dt" sz="half" idx="10"/>
          </p:nvPr>
        </p:nvSpPr>
        <p:spPr/>
        <p:txBody>
          <a:bodyPr/>
          <a:lstStyle/>
          <a:p>
            <a:fld id="{5CD00F64-F98B-4D28-9C4D-D740857CC123}" type="datetimeFigureOut">
              <a:rPr lang="en-US" smtClean="0"/>
              <a:t>5/3/2023</a:t>
            </a:fld>
            <a:endParaRPr lang="en-US"/>
          </a:p>
        </p:txBody>
      </p:sp>
      <p:sp>
        <p:nvSpPr>
          <p:cNvPr id="8" name="Footer Placeholder 7">
            <a:extLst>
              <a:ext uri="{FF2B5EF4-FFF2-40B4-BE49-F238E27FC236}">
                <a16:creationId xmlns:a16="http://schemas.microsoft.com/office/drawing/2014/main" id="{69D4282B-0767-0051-6255-30D9218763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510ACB-1B37-CB61-CB93-25847789EDD5}"/>
              </a:ext>
            </a:extLst>
          </p:cNvPr>
          <p:cNvSpPr>
            <a:spLocks noGrp="1"/>
          </p:cNvSpPr>
          <p:nvPr>
            <p:ph type="sldNum" sz="quarter" idx="12"/>
          </p:nvPr>
        </p:nvSpPr>
        <p:spPr/>
        <p:txBody>
          <a:bodyPr/>
          <a:lstStyle/>
          <a:p>
            <a:fld id="{CB2960BC-B6CB-49EE-9A46-91F881EC080F}" type="slidenum">
              <a:rPr lang="en-US" smtClean="0"/>
              <a:t>‹#›</a:t>
            </a:fld>
            <a:endParaRPr lang="en-US"/>
          </a:p>
        </p:txBody>
      </p:sp>
    </p:spTree>
    <p:extLst>
      <p:ext uri="{BB962C8B-B14F-4D97-AF65-F5344CB8AC3E}">
        <p14:creationId xmlns:p14="http://schemas.microsoft.com/office/powerpoint/2010/main" val="204859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E32C8-40B3-7012-6D8B-6AF5E28DB4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B541DA-A9CB-793A-12C3-193AA5103014}"/>
              </a:ext>
            </a:extLst>
          </p:cNvPr>
          <p:cNvSpPr>
            <a:spLocks noGrp="1"/>
          </p:cNvSpPr>
          <p:nvPr>
            <p:ph type="dt" sz="half" idx="10"/>
          </p:nvPr>
        </p:nvSpPr>
        <p:spPr/>
        <p:txBody>
          <a:bodyPr/>
          <a:lstStyle/>
          <a:p>
            <a:fld id="{5CD00F64-F98B-4D28-9C4D-D740857CC123}" type="datetimeFigureOut">
              <a:rPr lang="en-US" smtClean="0"/>
              <a:t>5/3/2023</a:t>
            </a:fld>
            <a:endParaRPr lang="en-US"/>
          </a:p>
        </p:txBody>
      </p:sp>
      <p:sp>
        <p:nvSpPr>
          <p:cNvPr id="4" name="Footer Placeholder 3">
            <a:extLst>
              <a:ext uri="{FF2B5EF4-FFF2-40B4-BE49-F238E27FC236}">
                <a16:creationId xmlns:a16="http://schemas.microsoft.com/office/drawing/2014/main" id="{DE93647D-E9F7-0919-F929-8CB291E285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5A21E-93CE-7567-56C4-6A2F7FBCF59E}"/>
              </a:ext>
            </a:extLst>
          </p:cNvPr>
          <p:cNvSpPr>
            <a:spLocks noGrp="1"/>
          </p:cNvSpPr>
          <p:nvPr>
            <p:ph type="sldNum" sz="quarter" idx="12"/>
          </p:nvPr>
        </p:nvSpPr>
        <p:spPr/>
        <p:txBody>
          <a:bodyPr/>
          <a:lstStyle/>
          <a:p>
            <a:fld id="{CB2960BC-B6CB-49EE-9A46-91F881EC080F}" type="slidenum">
              <a:rPr lang="en-US" smtClean="0"/>
              <a:t>‹#›</a:t>
            </a:fld>
            <a:endParaRPr lang="en-US"/>
          </a:p>
        </p:txBody>
      </p:sp>
    </p:spTree>
    <p:extLst>
      <p:ext uri="{BB962C8B-B14F-4D97-AF65-F5344CB8AC3E}">
        <p14:creationId xmlns:p14="http://schemas.microsoft.com/office/powerpoint/2010/main" val="220811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D90FA-98E3-C676-1BB0-22FE664058BF}"/>
              </a:ext>
            </a:extLst>
          </p:cNvPr>
          <p:cNvSpPr>
            <a:spLocks noGrp="1"/>
          </p:cNvSpPr>
          <p:nvPr>
            <p:ph type="dt" sz="half" idx="10"/>
          </p:nvPr>
        </p:nvSpPr>
        <p:spPr/>
        <p:txBody>
          <a:bodyPr/>
          <a:lstStyle/>
          <a:p>
            <a:fld id="{5CD00F64-F98B-4D28-9C4D-D740857CC123}" type="datetimeFigureOut">
              <a:rPr lang="en-US" smtClean="0"/>
              <a:t>5/3/2023</a:t>
            </a:fld>
            <a:endParaRPr lang="en-US"/>
          </a:p>
        </p:txBody>
      </p:sp>
      <p:sp>
        <p:nvSpPr>
          <p:cNvPr id="3" name="Footer Placeholder 2">
            <a:extLst>
              <a:ext uri="{FF2B5EF4-FFF2-40B4-BE49-F238E27FC236}">
                <a16:creationId xmlns:a16="http://schemas.microsoft.com/office/drawing/2014/main" id="{B46079FF-5CB7-9ABC-0CB1-99899C00B9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DAD3D-5020-4871-64D8-7582E36FC824}"/>
              </a:ext>
            </a:extLst>
          </p:cNvPr>
          <p:cNvSpPr>
            <a:spLocks noGrp="1"/>
          </p:cNvSpPr>
          <p:nvPr>
            <p:ph type="sldNum" sz="quarter" idx="12"/>
          </p:nvPr>
        </p:nvSpPr>
        <p:spPr/>
        <p:txBody>
          <a:bodyPr/>
          <a:lstStyle/>
          <a:p>
            <a:fld id="{CB2960BC-B6CB-49EE-9A46-91F881EC080F}" type="slidenum">
              <a:rPr lang="en-US" smtClean="0"/>
              <a:t>‹#›</a:t>
            </a:fld>
            <a:endParaRPr lang="en-US"/>
          </a:p>
        </p:txBody>
      </p:sp>
    </p:spTree>
    <p:extLst>
      <p:ext uri="{BB962C8B-B14F-4D97-AF65-F5344CB8AC3E}">
        <p14:creationId xmlns:p14="http://schemas.microsoft.com/office/powerpoint/2010/main" val="236794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7D54-3E83-7E9F-3C62-5AABFAE1D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154F2E-5F36-1FB6-F951-6D65529C2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33B1A7-929D-4633-B1BA-F681B0827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21A965-4A1F-197A-FA26-8474DAA1B9BD}"/>
              </a:ext>
            </a:extLst>
          </p:cNvPr>
          <p:cNvSpPr>
            <a:spLocks noGrp="1"/>
          </p:cNvSpPr>
          <p:nvPr>
            <p:ph type="dt" sz="half" idx="10"/>
          </p:nvPr>
        </p:nvSpPr>
        <p:spPr/>
        <p:txBody>
          <a:bodyPr/>
          <a:lstStyle/>
          <a:p>
            <a:fld id="{5CD00F64-F98B-4D28-9C4D-D740857CC123}" type="datetimeFigureOut">
              <a:rPr lang="en-US" smtClean="0"/>
              <a:t>5/3/2023</a:t>
            </a:fld>
            <a:endParaRPr lang="en-US"/>
          </a:p>
        </p:txBody>
      </p:sp>
      <p:sp>
        <p:nvSpPr>
          <p:cNvPr id="6" name="Footer Placeholder 5">
            <a:extLst>
              <a:ext uri="{FF2B5EF4-FFF2-40B4-BE49-F238E27FC236}">
                <a16:creationId xmlns:a16="http://schemas.microsoft.com/office/drawing/2014/main" id="{8BC41154-6818-DA36-7C58-D016A50F0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07FFD-94CA-F006-0C69-8D829C6B217E}"/>
              </a:ext>
            </a:extLst>
          </p:cNvPr>
          <p:cNvSpPr>
            <a:spLocks noGrp="1"/>
          </p:cNvSpPr>
          <p:nvPr>
            <p:ph type="sldNum" sz="quarter" idx="12"/>
          </p:nvPr>
        </p:nvSpPr>
        <p:spPr/>
        <p:txBody>
          <a:bodyPr/>
          <a:lstStyle/>
          <a:p>
            <a:fld id="{CB2960BC-B6CB-49EE-9A46-91F881EC080F}" type="slidenum">
              <a:rPr lang="en-US" smtClean="0"/>
              <a:t>‹#›</a:t>
            </a:fld>
            <a:endParaRPr lang="en-US"/>
          </a:p>
        </p:txBody>
      </p:sp>
    </p:spTree>
    <p:extLst>
      <p:ext uri="{BB962C8B-B14F-4D97-AF65-F5344CB8AC3E}">
        <p14:creationId xmlns:p14="http://schemas.microsoft.com/office/powerpoint/2010/main" val="367510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568C-EEB7-E120-AB3C-9282659DB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656468-F09D-CA89-1F47-6BFBBC007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2A755-D4D9-E8FB-9898-98440AD45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CAE1A4-D411-D9BB-34B2-FF1F4E9F4B94}"/>
              </a:ext>
            </a:extLst>
          </p:cNvPr>
          <p:cNvSpPr>
            <a:spLocks noGrp="1"/>
          </p:cNvSpPr>
          <p:nvPr>
            <p:ph type="dt" sz="half" idx="10"/>
          </p:nvPr>
        </p:nvSpPr>
        <p:spPr/>
        <p:txBody>
          <a:bodyPr/>
          <a:lstStyle/>
          <a:p>
            <a:fld id="{5CD00F64-F98B-4D28-9C4D-D740857CC123}" type="datetimeFigureOut">
              <a:rPr lang="en-US" smtClean="0"/>
              <a:t>5/3/2023</a:t>
            </a:fld>
            <a:endParaRPr lang="en-US"/>
          </a:p>
        </p:txBody>
      </p:sp>
      <p:sp>
        <p:nvSpPr>
          <p:cNvPr id="6" name="Footer Placeholder 5">
            <a:extLst>
              <a:ext uri="{FF2B5EF4-FFF2-40B4-BE49-F238E27FC236}">
                <a16:creationId xmlns:a16="http://schemas.microsoft.com/office/drawing/2014/main" id="{425390C6-F679-5ECA-EAD1-034354ACB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51D1A-0388-2740-352E-BE8C06D43A4F}"/>
              </a:ext>
            </a:extLst>
          </p:cNvPr>
          <p:cNvSpPr>
            <a:spLocks noGrp="1"/>
          </p:cNvSpPr>
          <p:nvPr>
            <p:ph type="sldNum" sz="quarter" idx="12"/>
          </p:nvPr>
        </p:nvSpPr>
        <p:spPr/>
        <p:txBody>
          <a:bodyPr/>
          <a:lstStyle/>
          <a:p>
            <a:fld id="{CB2960BC-B6CB-49EE-9A46-91F881EC080F}" type="slidenum">
              <a:rPr lang="en-US" smtClean="0"/>
              <a:t>‹#›</a:t>
            </a:fld>
            <a:endParaRPr lang="en-US"/>
          </a:p>
        </p:txBody>
      </p:sp>
    </p:spTree>
    <p:extLst>
      <p:ext uri="{BB962C8B-B14F-4D97-AF65-F5344CB8AC3E}">
        <p14:creationId xmlns:p14="http://schemas.microsoft.com/office/powerpoint/2010/main" val="64971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E8767A-E69C-BAC0-90C2-5696FC9670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C16E6E-AE8E-2775-0D92-993A43F87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52B04-9DA1-98BE-CC05-B50F2FB2B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00F64-F98B-4D28-9C4D-D740857CC123}" type="datetimeFigureOut">
              <a:rPr lang="en-US" smtClean="0"/>
              <a:t>5/3/2023</a:t>
            </a:fld>
            <a:endParaRPr lang="en-US"/>
          </a:p>
        </p:txBody>
      </p:sp>
      <p:sp>
        <p:nvSpPr>
          <p:cNvPr id="5" name="Footer Placeholder 4">
            <a:extLst>
              <a:ext uri="{FF2B5EF4-FFF2-40B4-BE49-F238E27FC236}">
                <a16:creationId xmlns:a16="http://schemas.microsoft.com/office/drawing/2014/main" id="{88CF44A3-9F5A-6D65-ECE6-103441BDE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441D6F-EAEB-96FC-A0C5-3F9BE6BA9C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960BC-B6CB-49EE-9A46-91F881EC080F}" type="slidenum">
              <a:rPr lang="en-US" smtClean="0"/>
              <a:t>‹#›</a:t>
            </a:fld>
            <a:endParaRPr lang="en-US"/>
          </a:p>
        </p:txBody>
      </p:sp>
    </p:spTree>
    <p:extLst>
      <p:ext uri="{BB962C8B-B14F-4D97-AF65-F5344CB8AC3E}">
        <p14:creationId xmlns:p14="http://schemas.microsoft.com/office/powerpoint/2010/main" val="2276242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7FD0E-B558-47BD-9DC8-CA90F3806298}" type="datetimeFigureOut">
              <a:rPr lang="en-CA" smtClean="0"/>
              <a:t>2023-05-03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588F7-12D2-4BB6-A26C-BD62DCD3EFB9}" type="slidenum">
              <a:rPr lang="en-CA" smtClean="0"/>
              <a:t>‹#›</a:t>
            </a:fld>
            <a:endParaRPr lang="en-CA"/>
          </a:p>
        </p:txBody>
      </p:sp>
    </p:spTree>
    <p:extLst>
      <p:ext uri="{BB962C8B-B14F-4D97-AF65-F5344CB8AC3E}">
        <p14:creationId xmlns:p14="http://schemas.microsoft.com/office/powerpoint/2010/main" val="1204098967"/>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150.statcan.gc.ca/n1/daily-quotidien/220713/g-d005-eng.htm"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17_445FFFF2.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12.statcan.gc.ca/census-recensement/2021/dp-pd/prof/index.cfm" TargetMode="External"/><Relationship Id="rId2" Type="http://schemas.openxmlformats.org/officeDocument/2006/relationships/hyperlink" Target="https://www12.statcan.gc.ca/census-recensement/2021/dp-pd/prof/index.cfm?Lang=E" TargetMode="External"/><Relationship Id="rId1" Type="http://schemas.openxmlformats.org/officeDocument/2006/relationships/slideLayout" Target="../slideLayouts/slideLayout13.xml"/><Relationship Id="rId5" Type="http://schemas.openxmlformats.org/officeDocument/2006/relationships/hyperlink" Target="https://www150.statcan.gc.ca/n1/daily-quotidien/230502/dq230502a-eng.htm" TargetMode="External"/><Relationship Id="rId4" Type="http://schemas.openxmlformats.org/officeDocument/2006/relationships/hyperlink" Target="https://www150.statcan.gc.ca/n1/en/surveys/4106?sourcecode=4106&amp;count=50"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statcan.gc.ca/en/about/reports2/accomplishments2022"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s://www150.statcan.gc.ca/n1/pub/71-607-x/71-607-x2022004-eng.htm"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statcan.gc.ca/en/lode" TargetMode="External"/><Relationship Id="rId2" Type="http://schemas.openxmlformats.org/officeDocument/2006/relationships/hyperlink" Target="https://open.canada.ca/en/open-government-licence-canada"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mailto:xuelin.zhang@statcan.gc.ca"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70579" y="347700"/>
            <a:ext cx="9144000" cy="1655761"/>
          </a:xfrm>
        </p:spPr>
        <p:txBody>
          <a:bodyPr>
            <a:normAutofit/>
          </a:bodyPr>
          <a:lstStyle/>
          <a:p>
            <a:r>
              <a:rPr lang="en-US" sz="3200" b="1" dirty="0">
                <a:effectLst/>
                <a:latin typeface="HelveticaNeueLTStd-Roman"/>
                <a:ea typeface="Calibri" panose="020F0502020204030204" pitchFamily="34" charset="0"/>
                <a:cs typeface="HelveticaNeueLTStd-Roman"/>
              </a:rPr>
              <a:t>Impacts of pandemic relief benefits on </a:t>
            </a:r>
            <a:br>
              <a:rPr lang="en-US" sz="3200" b="1" dirty="0">
                <a:effectLst/>
                <a:latin typeface="HelveticaNeueLTStd-Roman"/>
                <a:ea typeface="Calibri" panose="020F0502020204030204" pitchFamily="34" charset="0"/>
                <a:cs typeface="HelveticaNeueLTStd-Roman"/>
              </a:rPr>
            </a:br>
            <a:r>
              <a:rPr lang="en-US" sz="3200" b="1" dirty="0">
                <a:effectLst/>
                <a:latin typeface="HelveticaNeueLTStd-Roman"/>
                <a:ea typeface="Calibri" panose="020F0502020204030204" pitchFamily="34" charset="0"/>
                <a:cs typeface="HelveticaNeueLTStd-Roman"/>
              </a:rPr>
              <a:t>income measures</a:t>
            </a:r>
            <a:br>
              <a:rPr lang="en-US" sz="2400" b="1" dirty="0">
                <a:effectLst/>
                <a:latin typeface="HelveticaNeueLTStd-Roman"/>
                <a:ea typeface="Calibri" panose="020F0502020204030204" pitchFamily="34" charset="0"/>
                <a:cs typeface="HelveticaNeueLTStd-Roman"/>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CA" sz="2400" dirty="0"/>
          </a:p>
        </p:txBody>
      </p:sp>
      <p:sp>
        <p:nvSpPr>
          <p:cNvPr id="3" name="Subtitle 2"/>
          <p:cNvSpPr>
            <a:spLocks noGrp="1"/>
          </p:cNvSpPr>
          <p:nvPr>
            <p:ph type="subTitle" idx="1"/>
          </p:nvPr>
        </p:nvSpPr>
        <p:spPr>
          <a:xfrm>
            <a:off x="1524000" y="2804845"/>
            <a:ext cx="9144000" cy="2452955"/>
          </a:xfrm>
        </p:spPr>
        <p:txBody>
          <a:bodyPr/>
          <a:lstStyle/>
          <a:p>
            <a:r>
              <a:rPr lang="en-CA" dirty="0"/>
              <a:t>Xuelin Zhang</a:t>
            </a:r>
          </a:p>
          <a:p>
            <a:r>
              <a:rPr lang="en-CA" dirty="0"/>
              <a:t>Statistics Canada</a:t>
            </a:r>
          </a:p>
          <a:p>
            <a:r>
              <a:rPr lang="en-CA" dirty="0"/>
              <a:t>May 10, 2023</a:t>
            </a:r>
          </a:p>
        </p:txBody>
      </p:sp>
    </p:spTree>
    <p:extLst>
      <p:ext uri="{BB962C8B-B14F-4D97-AF65-F5344CB8AC3E}">
        <p14:creationId xmlns:p14="http://schemas.microsoft.com/office/powerpoint/2010/main" val="339035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EF18-7603-3C48-7F54-2237EDE83F1B}"/>
              </a:ext>
            </a:extLst>
          </p:cNvPr>
          <p:cNvSpPr>
            <a:spLocks noGrp="1"/>
          </p:cNvSpPr>
          <p:nvPr>
            <p:ph type="ctrTitle"/>
          </p:nvPr>
        </p:nvSpPr>
        <p:spPr>
          <a:xfrm>
            <a:off x="1524000" y="462337"/>
            <a:ext cx="9144000" cy="842482"/>
          </a:xfrm>
        </p:spPr>
        <p:txBody>
          <a:bodyPr>
            <a:normAutofit fontScale="90000"/>
          </a:bodyPr>
          <a:lstStyle/>
          <a:p>
            <a:br>
              <a:rPr lang="en-CA" sz="3200" b="1" dirty="0"/>
            </a:br>
            <a:br>
              <a:rPr lang="en-CA" sz="3200" b="1" dirty="0"/>
            </a:br>
            <a:r>
              <a:rPr lang="en-CA" sz="3100" b="1" dirty="0"/>
              <a:t>Assessing the impacts of the pandemic benefits: the basic idea </a:t>
            </a:r>
            <a:endParaRPr lang="en-US" sz="3100" b="1" dirty="0"/>
          </a:p>
        </p:txBody>
      </p:sp>
      <p:sp>
        <p:nvSpPr>
          <p:cNvPr id="3" name="Subtitle 2">
            <a:extLst>
              <a:ext uri="{FF2B5EF4-FFF2-40B4-BE49-F238E27FC236}">
                <a16:creationId xmlns:a16="http://schemas.microsoft.com/office/drawing/2014/main" id="{DA2EF935-2F9E-B69F-8DBC-ED681C050109}"/>
              </a:ext>
            </a:extLst>
          </p:cNvPr>
          <p:cNvSpPr>
            <a:spLocks noGrp="1"/>
          </p:cNvSpPr>
          <p:nvPr>
            <p:ph type="subTitle" idx="1"/>
          </p:nvPr>
        </p:nvSpPr>
        <p:spPr>
          <a:xfrm>
            <a:off x="1524000" y="1869897"/>
            <a:ext cx="9144000" cy="4202130"/>
          </a:xfrm>
        </p:spPr>
        <p:txBody>
          <a:bodyPr>
            <a:normAutofit fontScale="92500" lnSpcReduction="10000"/>
          </a:bodyPr>
          <a:lstStyle/>
          <a:p>
            <a:pPr marL="342900" indent="-342900" algn="l">
              <a:buFont typeface="Arial" panose="020B0604020202020204" pitchFamily="34" charset="0"/>
              <a:buChar char="•"/>
            </a:pPr>
            <a:r>
              <a:rPr lang="en-CA" dirty="0"/>
              <a:t>Bob received ERB payments in 2020</a:t>
            </a:r>
          </a:p>
          <a:p>
            <a:pPr algn="l"/>
            <a:endParaRPr lang="en-CA" dirty="0"/>
          </a:p>
          <a:p>
            <a:pPr marL="342900" indent="-342900" algn="l">
              <a:buFont typeface="Arial" panose="020B0604020202020204" pitchFamily="34" charset="0"/>
              <a:buChar char="•"/>
            </a:pPr>
            <a:r>
              <a:rPr lang="en-CA" dirty="0"/>
              <a:t>His total income in 2020 was </a:t>
            </a:r>
            <a:r>
              <a:rPr lang="en-CA" dirty="0" err="1"/>
              <a:t>Y</a:t>
            </a:r>
            <a:r>
              <a:rPr lang="en-CA" baseline="-25000" dirty="0" err="1"/>
              <a:t>Bob</a:t>
            </a:r>
            <a:r>
              <a:rPr lang="en-CA" baseline="-25000" dirty="0"/>
              <a:t>, 2020 </a:t>
            </a:r>
            <a:r>
              <a:rPr lang="en-CA" dirty="0"/>
              <a:t>(actual/factual income)</a:t>
            </a:r>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r>
              <a:rPr lang="en-CA" dirty="0"/>
              <a:t>What if he did not receive any ERB? What would be his total income? </a:t>
            </a:r>
            <a:r>
              <a:rPr lang="en-US" dirty="0"/>
              <a:t>The total income he would receive, </a:t>
            </a:r>
            <a:r>
              <a:rPr lang="en-CA" dirty="0">
                <a:solidFill>
                  <a:schemeClr val="bg1">
                    <a:lumMod val="65000"/>
                  </a:schemeClr>
                </a:solidFill>
              </a:rPr>
              <a:t>W</a:t>
            </a:r>
            <a:r>
              <a:rPr lang="en-CA" baseline="-25000" dirty="0">
                <a:solidFill>
                  <a:schemeClr val="bg1">
                    <a:lumMod val="65000"/>
                  </a:schemeClr>
                </a:solidFill>
              </a:rPr>
              <a:t>Bob,2020</a:t>
            </a:r>
            <a:r>
              <a:rPr lang="en-CA" dirty="0"/>
              <a:t> is called the counterfactual income</a:t>
            </a:r>
            <a:endParaRPr lang="en-US" dirty="0"/>
          </a:p>
          <a:p>
            <a:pPr algn="l"/>
            <a:endParaRPr lang="en-CA" dirty="0"/>
          </a:p>
          <a:p>
            <a:pPr marL="342900" indent="-342900" algn="l">
              <a:buFont typeface="Arial" panose="020B0604020202020204" pitchFamily="34" charset="0"/>
              <a:buChar char="•"/>
            </a:pPr>
            <a:r>
              <a:rPr lang="en-CA" dirty="0"/>
              <a:t>Then the impact of ERBs would be:  ∆</a:t>
            </a:r>
            <a:r>
              <a:rPr lang="en-CA" baseline="-25000" dirty="0"/>
              <a:t>Bob</a:t>
            </a:r>
            <a:r>
              <a:rPr lang="en-CA" dirty="0"/>
              <a:t> = </a:t>
            </a:r>
            <a:r>
              <a:rPr lang="en-CA" dirty="0" err="1"/>
              <a:t>Y</a:t>
            </a:r>
            <a:r>
              <a:rPr lang="en-CA" baseline="-25000" dirty="0" err="1"/>
              <a:t>Bob</a:t>
            </a:r>
            <a:r>
              <a:rPr lang="en-CA" baseline="-25000" dirty="0"/>
              <a:t>, 2020 </a:t>
            </a:r>
            <a:r>
              <a:rPr lang="en-CA" dirty="0"/>
              <a:t>– </a:t>
            </a:r>
            <a:r>
              <a:rPr lang="en-CA" dirty="0">
                <a:solidFill>
                  <a:schemeClr val="bg1">
                    <a:lumMod val="65000"/>
                  </a:schemeClr>
                </a:solidFill>
              </a:rPr>
              <a:t>W</a:t>
            </a:r>
            <a:r>
              <a:rPr lang="en-CA" baseline="-25000" dirty="0">
                <a:solidFill>
                  <a:schemeClr val="bg1">
                    <a:lumMod val="65000"/>
                  </a:schemeClr>
                </a:solidFill>
              </a:rPr>
              <a:t>Bob,2020 </a:t>
            </a:r>
          </a:p>
          <a:p>
            <a:pPr marL="342900" indent="-342900" algn="l">
              <a:buFont typeface="Arial" panose="020B0604020202020204" pitchFamily="34" charset="0"/>
              <a:buChar char="•"/>
            </a:pPr>
            <a:endParaRPr lang="en-CA" dirty="0">
              <a:solidFill>
                <a:schemeClr val="bg1">
                  <a:lumMod val="50000"/>
                </a:schemeClr>
              </a:solidFill>
            </a:endParaRPr>
          </a:p>
          <a:p>
            <a:pPr marL="342900" indent="-342900" algn="l">
              <a:buFont typeface="Arial" panose="020B0604020202020204" pitchFamily="34" charset="0"/>
              <a:buChar char="•"/>
            </a:pPr>
            <a:r>
              <a:rPr lang="en-US" b="1" dirty="0"/>
              <a:t>We need to find a replacement for </a:t>
            </a:r>
            <a:r>
              <a:rPr lang="en-CA" b="1" dirty="0">
                <a:solidFill>
                  <a:schemeClr val="bg1">
                    <a:lumMod val="65000"/>
                  </a:schemeClr>
                </a:solidFill>
              </a:rPr>
              <a:t>W</a:t>
            </a:r>
            <a:r>
              <a:rPr lang="en-CA" b="1" baseline="-25000" dirty="0">
                <a:solidFill>
                  <a:schemeClr val="bg1">
                    <a:lumMod val="65000"/>
                  </a:schemeClr>
                </a:solidFill>
              </a:rPr>
              <a:t>Bob,2020</a:t>
            </a:r>
            <a:r>
              <a:rPr lang="en-US" b="1" dirty="0"/>
              <a:t> to assess the impact of ERB on Bob’s total income</a:t>
            </a:r>
          </a:p>
        </p:txBody>
      </p:sp>
    </p:spTree>
    <p:extLst>
      <p:ext uri="{BB962C8B-B14F-4D97-AF65-F5344CB8AC3E}">
        <p14:creationId xmlns:p14="http://schemas.microsoft.com/office/powerpoint/2010/main" val="278373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D43A7-5840-2968-28B3-9BBDA3B0E8D9}"/>
              </a:ext>
            </a:extLst>
          </p:cNvPr>
          <p:cNvSpPr>
            <a:spLocks noGrp="1"/>
          </p:cNvSpPr>
          <p:nvPr>
            <p:ph type="ctrTitle"/>
          </p:nvPr>
        </p:nvSpPr>
        <p:spPr>
          <a:xfrm>
            <a:off x="6094105" y="802955"/>
            <a:ext cx="4977976" cy="1454051"/>
          </a:xfrm>
        </p:spPr>
        <p:txBody>
          <a:bodyPr vert="horz" lIns="91440" tIns="45720" rIns="91440" bIns="45720" rtlCol="0" anchor="b">
            <a:normAutofit/>
          </a:bodyPr>
          <a:lstStyle/>
          <a:p>
            <a:pPr algn="l"/>
            <a:r>
              <a:rPr lang="en-US" sz="3600" b="1" i="1">
                <a:solidFill>
                  <a:schemeClr val="tx2"/>
                </a:solidFill>
              </a:rPr>
              <a:t>Not an easy task because of the “what if” question:</a:t>
            </a:r>
          </a:p>
        </p:txBody>
      </p:sp>
      <p:pic>
        <p:nvPicPr>
          <p:cNvPr id="73" name="Picture 72">
            <a:extLst>
              <a:ext uri="{FF2B5EF4-FFF2-40B4-BE49-F238E27FC236}">
                <a16:creationId xmlns:a16="http://schemas.microsoft.com/office/drawing/2014/main" id="{7191FF77-0C1C-3211-77B6-DB7F498203F2}"/>
              </a:ext>
            </a:extLst>
          </p:cNvPr>
          <p:cNvPicPr>
            <a:picLocks noChangeAspect="1"/>
          </p:cNvPicPr>
          <p:nvPr/>
        </p:nvPicPr>
        <p:blipFill rotWithShape="1">
          <a:blip r:embed="rId2">
            <a:alphaModFix/>
          </a:blip>
          <a:srcRect l="6283" r="39976"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104" name="Group 103">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105" name="Freeform: Shape 104">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Shape 105">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8" name="Freeform: Shape 107">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ubtitle 4">
            <a:extLst>
              <a:ext uri="{FF2B5EF4-FFF2-40B4-BE49-F238E27FC236}">
                <a16:creationId xmlns:a16="http://schemas.microsoft.com/office/drawing/2014/main" id="{E3BDCE9E-1C8F-08C0-BE25-1AE4C6849FAF}"/>
              </a:ext>
            </a:extLst>
          </p:cNvPr>
          <p:cNvSpPr>
            <a:spLocks noGrp="1"/>
          </p:cNvSpPr>
          <p:nvPr>
            <p:ph type="subTitle" idx="1"/>
          </p:nvPr>
        </p:nvSpPr>
        <p:spPr>
          <a:xfrm>
            <a:off x="6090574" y="2421682"/>
            <a:ext cx="4977578" cy="3639289"/>
          </a:xfrm>
        </p:spPr>
        <p:txBody>
          <a:bodyPr vert="horz" lIns="91440" tIns="45720" rIns="91440" bIns="45720" rtlCol="0" anchor="ctr">
            <a:normAutofit/>
          </a:bodyPr>
          <a:lstStyle/>
          <a:p>
            <a:pPr marL="57150" algn="l"/>
            <a:r>
              <a:rPr lang="en-US" sz="2000" dirty="0">
                <a:solidFill>
                  <a:schemeClr val="tx2"/>
                </a:solidFill>
              </a:rPr>
              <a:t>What if I had never let you go? </a:t>
            </a:r>
          </a:p>
          <a:p>
            <a:pPr marL="57150" algn="l"/>
            <a:r>
              <a:rPr lang="en-US" sz="2000" dirty="0">
                <a:solidFill>
                  <a:schemeClr val="tx2"/>
                </a:solidFill>
              </a:rPr>
              <a:t>Would you be the man I used to know?</a:t>
            </a:r>
          </a:p>
          <a:p>
            <a:pPr marL="57150" algn="l"/>
            <a:r>
              <a:rPr lang="en-US" sz="2000" dirty="0">
                <a:solidFill>
                  <a:schemeClr val="tx2"/>
                </a:solidFill>
              </a:rPr>
              <a:t>If we could only turn back time…</a:t>
            </a:r>
          </a:p>
          <a:p>
            <a:pPr marL="57150" algn="l"/>
            <a:r>
              <a:rPr lang="en-US" sz="2000" dirty="0">
                <a:solidFill>
                  <a:schemeClr val="tx2"/>
                </a:solidFill>
              </a:rPr>
              <a:t>But I guess we’ll never know!</a:t>
            </a:r>
          </a:p>
          <a:p>
            <a:pPr marL="57150" algn="l"/>
            <a:endParaRPr lang="en-US" sz="2000" dirty="0">
              <a:solidFill>
                <a:schemeClr val="tx2"/>
              </a:solidFill>
            </a:endParaRPr>
          </a:p>
          <a:p>
            <a:pPr marL="57150" algn="l"/>
            <a:r>
              <a:rPr lang="en-US" sz="1800" dirty="0">
                <a:solidFill>
                  <a:schemeClr val="tx2"/>
                </a:solidFill>
              </a:rPr>
              <a:t>                                    -- The “Titanic” theme song</a:t>
            </a:r>
          </a:p>
        </p:txBody>
      </p:sp>
    </p:spTree>
    <p:extLst>
      <p:ext uri="{BB962C8B-B14F-4D97-AF65-F5344CB8AC3E}">
        <p14:creationId xmlns:p14="http://schemas.microsoft.com/office/powerpoint/2010/main" val="1615041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A833A-D9D9-3597-40CB-EB4548BDEEF5}"/>
              </a:ext>
            </a:extLst>
          </p:cNvPr>
          <p:cNvSpPr>
            <a:spLocks noGrp="1"/>
          </p:cNvSpPr>
          <p:nvPr>
            <p:ph type="ctrTitle"/>
          </p:nvPr>
        </p:nvSpPr>
        <p:spPr>
          <a:xfrm>
            <a:off x="5297762" y="329184"/>
            <a:ext cx="6251110" cy="1522424"/>
          </a:xfrm>
        </p:spPr>
        <p:txBody>
          <a:bodyPr vert="horz" lIns="91440" tIns="45720" rIns="91440" bIns="45720" rtlCol="0" anchor="b">
            <a:normAutofit/>
          </a:bodyPr>
          <a:lstStyle/>
          <a:p>
            <a:pPr algn="l"/>
            <a:r>
              <a:rPr lang="en-CA" sz="3600" dirty="0">
                <a:solidFill>
                  <a:srgbClr val="00B050"/>
                </a:solidFill>
              </a:rPr>
              <a:t>From the artist’s frame of thinking to random experiment</a:t>
            </a:r>
            <a:endParaRPr lang="en-US" sz="3600" dirty="0">
              <a:solidFill>
                <a:srgbClr val="00B050"/>
              </a:solidFill>
            </a:endParaRPr>
          </a:p>
        </p:txBody>
      </p:sp>
      <p:pic>
        <p:nvPicPr>
          <p:cNvPr id="5" name="Picture 4">
            <a:extLst>
              <a:ext uri="{FF2B5EF4-FFF2-40B4-BE49-F238E27FC236}">
                <a16:creationId xmlns:a16="http://schemas.microsoft.com/office/drawing/2014/main" id="{1472B53E-8BF1-7DC7-081A-E093ACE0903B}"/>
              </a:ext>
            </a:extLst>
          </p:cNvPr>
          <p:cNvPicPr>
            <a:picLocks noChangeAspect="1"/>
          </p:cNvPicPr>
          <p:nvPr/>
        </p:nvPicPr>
        <p:blipFill rotWithShape="1">
          <a:blip r:embed="rId2"/>
          <a:srcRect l="28327" r="26342" b="-1"/>
          <a:stretch/>
        </p:blipFill>
        <p:spPr>
          <a:xfrm>
            <a:off x="92469" y="10"/>
            <a:ext cx="396582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3E63C2-CED8-7337-9A9A-15B52B41CB4C}"/>
              </a:ext>
            </a:extLst>
          </p:cNvPr>
          <p:cNvSpPr>
            <a:spLocks noGrp="1"/>
          </p:cNvSpPr>
          <p:nvPr>
            <p:ph type="subTitle" idx="1"/>
          </p:nvPr>
        </p:nvSpPr>
        <p:spPr>
          <a:xfrm>
            <a:off x="5297762" y="3347114"/>
            <a:ext cx="6251110" cy="2843374"/>
          </a:xfrm>
        </p:spPr>
        <p:txBody>
          <a:bodyPr vert="horz" lIns="91440" tIns="45720" rIns="91440" bIns="45720" rtlCol="0">
            <a:normAutofit fontScale="92500" lnSpcReduction="10000"/>
          </a:bodyPr>
          <a:lstStyle/>
          <a:p>
            <a:pPr algn="l"/>
            <a:endParaRPr lang="en-US" sz="3400" dirty="0"/>
          </a:p>
          <a:p>
            <a:pPr algn="l"/>
            <a:r>
              <a:rPr lang="en-US" sz="3800" dirty="0">
                <a:solidFill>
                  <a:srgbClr val="7030A0"/>
                </a:solidFill>
              </a:rPr>
              <a:t>Random experiment offers the  the best solution but is not always feasible!</a:t>
            </a:r>
          </a:p>
          <a:p>
            <a:pPr algn="l"/>
            <a:endParaRPr lang="en-US" sz="2800" dirty="0">
              <a:solidFill>
                <a:srgbClr val="0070C0"/>
              </a:solidFill>
            </a:endParaRPr>
          </a:p>
          <a:p>
            <a:pPr algn="l"/>
            <a:r>
              <a:rPr lang="en-US" sz="2800" b="0" u="none" strike="noStrike" baseline="0" dirty="0">
                <a:solidFill>
                  <a:srgbClr val="0070C0"/>
                </a:solidFill>
              </a:rPr>
              <a:t>                  </a:t>
            </a:r>
            <a:r>
              <a:rPr lang="en-US" sz="2800" dirty="0">
                <a:solidFill>
                  <a:srgbClr val="0070C0"/>
                </a:solidFill>
              </a:rPr>
              <a:t> </a:t>
            </a:r>
            <a:endParaRPr lang="en-US" sz="2800" b="0" u="none" strike="noStrike" baseline="0" dirty="0">
              <a:solidFill>
                <a:srgbClr val="0070C0"/>
              </a:solidFill>
            </a:endParaRPr>
          </a:p>
        </p:txBody>
      </p:sp>
    </p:spTree>
    <p:extLst>
      <p:ext uri="{BB962C8B-B14F-4D97-AF65-F5344CB8AC3E}">
        <p14:creationId xmlns:p14="http://schemas.microsoft.com/office/powerpoint/2010/main" val="195418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79D3843-D824-27E7-579A-5ABCF86F3F13}"/>
              </a:ext>
            </a:extLst>
          </p:cNvPr>
          <p:cNvSpPr>
            <a:spLocks noGrp="1"/>
          </p:cNvSpPr>
          <p:nvPr>
            <p:ph type="ctrTitle"/>
          </p:nvPr>
        </p:nvSpPr>
        <p:spPr>
          <a:xfrm>
            <a:off x="677471" y="744119"/>
            <a:ext cx="5393361" cy="944732"/>
          </a:xfrm>
        </p:spPr>
        <p:txBody>
          <a:bodyPr vert="horz" lIns="91440" tIns="45720" rIns="91440" bIns="45720" rtlCol="0" anchor="ctr">
            <a:normAutofit fontScale="90000"/>
          </a:bodyPr>
          <a:lstStyle/>
          <a:p>
            <a:pPr algn="l"/>
            <a:br>
              <a:rPr lang="en-US" sz="3200" dirty="0"/>
            </a:br>
            <a:r>
              <a:rPr lang="en-US" sz="3600" b="1" dirty="0"/>
              <a:t>Non-experimental methods</a:t>
            </a:r>
            <a:br>
              <a:rPr lang="en-US" sz="2400" b="1" kern="1200" dirty="0">
                <a:solidFill>
                  <a:schemeClr val="tx1"/>
                </a:solidFill>
                <a:latin typeface="+mj-lt"/>
                <a:ea typeface="+mj-ea"/>
                <a:cs typeface="+mj-cs"/>
              </a:rPr>
            </a:br>
            <a:endParaRPr lang="en-US" sz="2400" b="1" kern="1200" dirty="0">
              <a:solidFill>
                <a:schemeClr val="tx1"/>
              </a:solidFill>
              <a:latin typeface="+mj-lt"/>
              <a:ea typeface="+mj-ea"/>
              <a:cs typeface="+mj-cs"/>
            </a:endParaRPr>
          </a:p>
        </p:txBody>
      </p:sp>
      <p:sp>
        <p:nvSpPr>
          <p:cNvPr id="62" name="Freeform: Shape 6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B1780D2C-1AE8-3E92-EA5B-BE7544392131}"/>
              </a:ext>
            </a:extLst>
          </p:cNvPr>
          <p:cNvSpPr>
            <a:spLocks noGrp="1"/>
          </p:cNvSpPr>
          <p:nvPr>
            <p:ph type="subTitle" idx="1"/>
          </p:nvPr>
        </p:nvSpPr>
        <p:spPr>
          <a:xfrm>
            <a:off x="838200" y="1825625"/>
            <a:ext cx="5393361" cy="4351338"/>
          </a:xfrm>
        </p:spPr>
        <p:txBody>
          <a:bodyPr vert="horz" lIns="91440" tIns="45720" rIns="91440" bIns="45720" numCol="1" rtlCol="0">
            <a:normAutofit/>
          </a:bodyPr>
          <a:lstStyle/>
          <a:p>
            <a:pPr marL="457200" indent="-342900" algn="l">
              <a:buFont typeface="Arial" panose="020B0604020202020204" pitchFamily="34" charset="0"/>
              <a:buChar char="•"/>
            </a:pPr>
            <a:r>
              <a:rPr lang="en-US" sz="2800" dirty="0"/>
              <a:t>Observational/decomposition</a:t>
            </a:r>
          </a:p>
          <a:p>
            <a:pPr marL="457200" indent="-342900" algn="l">
              <a:buFont typeface="Arial" panose="020B0604020202020204" pitchFamily="34" charset="0"/>
              <a:buChar char="•"/>
            </a:pPr>
            <a:r>
              <a:rPr lang="en-US" sz="2800" dirty="0"/>
              <a:t>Accounting the effect</a:t>
            </a:r>
          </a:p>
          <a:p>
            <a:pPr marL="457200" indent="-342900" algn="l">
              <a:buFont typeface="Arial" panose="020B0604020202020204" pitchFamily="34" charset="0"/>
              <a:buChar char="•"/>
            </a:pPr>
            <a:r>
              <a:rPr lang="en-US" sz="2800" dirty="0"/>
              <a:t>Simulation</a:t>
            </a:r>
          </a:p>
          <a:p>
            <a:pPr marL="457200" indent="-342900" algn="l">
              <a:buFont typeface="Arial" panose="020B0604020202020204" pitchFamily="34" charset="0"/>
              <a:buChar char="•"/>
            </a:pPr>
            <a:r>
              <a:rPr lang="en-US" sz="2800" dirty="0"/>
              <a:t>Econometrician</a:t>
            </a:r>
          </a:p>
          <a:p>
            <a:pPr marL="857250" lvl="1" indent="-285750" algn="l">
              <a:buFont typeface="Wingdings" panose="05000000000000000000" pitchFamily="2" charset="2"/>
              <a:buChar char="Ø"/>
            </a:pPr>
            <a:r>
              <a:rPr lang="en-US" sz="2200" dirty="0"/>
              <a:t>Difference-in-difference</a:t>
            </a:r>
          </a:p>
          <a:p>
            <a:pPr marL="857250" lvl="1" indent="-285750" algn="l">
              <a:buFont typeface="Wingdings" panose="05000000000000000000" pitchFamily="2" charset="2"/>
              <a:buChar char="Ø"/>
            </a:pPr>
            <a:r>
              <a:rPr lang="en-US" sz="2200" dirty="0"/>
              <a:t>Statistical matching</a:t>
            </a:r>
          </a:p>
          <a:p>
            <a:pPr marL="857250" lvl="1" indent="-285750" algn="l">
              <a:buFont typeface="Wingdings" panose="05000000000000000000" pitchFamily="2" charset="2"/>
              <a:buChar char="Ø"/>
            </a:pPr>
            <a:r>
              <a:rPr lang="en-US" sz="2200" dirty="0"/>
              <a:t>……</a:t>
            </a:r>
          </a:p>
          <a:p>
            <a:pPr marL="0" lvl="1" indent="-228600" algn="l">
              <a:buFont typeface="Arial" panose="020B0604020202020204" pitchFamily="34" charset="0"/>
              <a:buChar char="•"/>
            </a:pPr>
            <a:endParaRPr lang="en-US" dirty="0"/>
          </a:p>
        </p:txBody>
      </p:sp>
      <p:sp>
        <p:nvSpPr>
          <p:cNvPr id="64" name="Oval 6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Needle">
            <a:extLst>
              <a:ext uri="{FF2B5EF4-FFF2-40B4-BE49-F238E27FC236}">
                <a16:creationId xmlns:a16="http://schemas.microsoft.com/office/drawing/2014/main" id="{96EDFEE6-853F-B8B9-E9DB-CC7B74CAC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66" name="Freeform: Shape 6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68" name="Straight Connector 6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70" name="Freeform: Shape 6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Freeform: Shape 7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64552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EF18-7603-3C48-7F54-2237EDE83F1B}"/>
              </a:ext>
            </a:extLst>
          </p:cNvPr>
          <p:cNvSpPr>
            <a:spLocks noGrp="1"/>
          </p:cNvSpPr>
          <p:nvPr>
            <p:ph type="ctrTitle"/>
          </p:nvPr>
        </p:nvSpPr>
        <p:spPr>
          <a:xfrm>
            <a:off x="1524000" y="523982"/>
            <a:ext cx="9144000" cy="1047964"/>
          </a:xfrm>
        </p:spPr>
        <p:txBody>
          <a:bodyPr>
            <a:normAutofit/>
          </a:bodyPr>
          <a:lstStyle/>
          <a:p>
            <a:br>
              <a:rPr lang="en-CA" sz="3200" b="1" dirty="0"/>
            </a:br>
            <a:r>
              <a:rPr lang="en-CA" sz="3200" b="1" dirty="0"/>
              <a:t>Observational/decomposition analysis</a:t>
            </a:r>
            <a:endParaRPr lang="en-US" sz="3200" b="1" dirty="0"/>
          </a:p>
        </p:txBody>
      </p:sp>
      <p:sp>
        <p:nvSpPr>
          <p:cNvPr id="3" name="Subtitle 2">
            <a:extLst>
              <a:ext uri="{FF2B5EF4-FFF2-40B4-BE49-F238E27FC236}">
                <a16:creationId xmlns:a16="http://schemas.microsoft.com/office/drawing/2014/main" id="{DA2EF935-2F9E-B69F-8DBC-ED681C050109}"/>
              </a:ext>
            </a:extLst>
          </p:cNvPr>
          <p:cNvSpPr>
            <a:spLocks noGrp="1"/>
          </p:cNvSpPr>
          <p:nvPr>
            <p:ph type="subTitle" idx="1"/>
          </p:nvPr>
        </p:nvSpPr>
        <p:spPr>
          <a:xfrm>
            <a:off x="1524000" y="2054831"/>
            <a:ext cx="9144000" cy="4161034"/>
          </a:xfrm>
        </p:spPr>
        <p:txBody>
          <a:bodyPr>
            <a:normAutofit/>
          </a:bodyPr>
          <a:lstStyle/>
          <a:p>
            <a:pPr marL="342900" indent="-342900" algn="l">
              <a:buFont typeface="Arial" panose="020B0604020202020204" pitchFamily="34" charset="0"/>
              <a:buChar char="•"/>
            </a:pPr>
            <a:r>
              <a:rPr lang="en-CA" dirty="0"/>
              <a:t>Comparing things over time for a population or sub-population  </a:t>
            </a:r>
          </a:p>
          <a:p>
            <a:pPr marL="800100" lvl="1" indent="-342900" algn="l">
              <a:buFont typeface="Wingdings" panose="05000000000000000000" pitchFamily="2" charset="2"/>
              <a:buChar char="Ø"/>
            </a:pPr>
            <a:r>
              <a:rPr lang="en-CA" dirty="0"/>
              <a:t>Y</a:t>
            </a:r>
            <a:r>
              <a:rPr lang="en-CA" baseline="-25000" dirty="0"/>
              <a:t>2020 </a:t>
            </a:r>
            <a:r>
              <a:rPr lang="en-CA" dirty="0"/>
              <a:t> versus Y</a:t>
            </a:r>
            <a:r>
              <a:rPr lang="en-CA" baseline="-25000" dirty="0"/>
              <a:t>2019 </a:t>
            </a:r>
            <a:endParaRPr lang="en-CA" dirty="0"/>
          </a:p>
          <a:p>
            <a:pPr marL="800100" lvl="1" indent="-342900" algn="l">
              <a:buFont typeface="Wingdings" panose="05000000000000000000" pitchFamily="2" charset="2"/>
              <a:buChar char="Ø"/>
            </a:pPr>
            <a:r>
              <a:rPr lang="en-CA" dirty="0"/>
              <a:t>Y</a:t>
            </a:r>
            <a:r>
              <a:rPr lang="en-CA" baseline="-25000" dirty="0"/>
              <a:t>2020 </a:t>
            </a:r>
            <a:r>
              <a:rPr lang="en-CA" dirty="0"/>
              <a:t> versus Y</a:t>
            </a:r>
            <a:r>
              <a:rPr lang="en-CA" baseline="-25000" dirty="0"/>
              <a:t>2015 </a:t>
            </a:r>
            <a:r>
              <a:rPr lang="en-CA" dirty="0"/>
              <a:t> </a:t>
            </a:r>
          </a:p>
          <a:p>
            <a:pPr marL="800100" lvl="1" indent="-342900" algn="l">
              <a:buFont typeface="Wingdings" panose="05000000000000000000" pitchFamily="2" charset="2"/>
              <a:buChar char="Ø"/>
            </a:pPr>
            <a:r>
              <a:rPr lang="en-CA" dirty="0"/>
              <a:t>∆(Y</a:t>
            </a:r>
            <a:r>
              <a:rPr lang="en-CA" baseline="-25000" dirty="0"/>
              <a:t>2020 </a:t>
            </a:r>
            <a:r>
              <a:rPr lang="en-CA" dirty="0"/>
              <a:t>, Y</a:t>
            </a:r>
            <a:r>
              <a:rPr lang="en-CA" baseline="-25000" dirty="0"/>
              <a:t>2015</a:t>
            </a:r>
            <a:r>
              <a:rPr lang="en-CA" dirty="0"/>
              <a:t>) versus  ∆(Y</a:t>
            </a:r>
            <a:r>
              <a:rPr lang="en-CA" baseline="-25000" dirty="0"/>
              <a:t>2015</a:t>
            </a:r>
            <a:r>
              <a:rPr lang="en-CA" dirty="0"/>
              <a:t>, Y</a:t>
            </a:r>
            <a:r>
              <a:rPr lang="en-CA" baseline="-25000" dirty="0"/>
              <a:t>2010</a:t>
            </a:r>
            <a:r>
              <a:rPr lang="en-CA" dirty="0"/>
              <a:t>) </a:t>
            </a:r>
          </a:p>
          <a:p>
            <a:pPr lvl="1" algn="l"/>
            <a:endParaRPr lang="en-CA" dirty="0"/>
          </a:p>
          <a:p>
            <a:pPr marL="342900" indent="-342900" algn="l">
              <a:buFont typeface="Arial" panose="020B0604020202020204" pitchFamily="34" charset="0"/>
              <a:buChar char="•"/>
            </a:pPr>
            <a:r>
              <a:rPr lang="en-CA" dirty="0"/>
              <a:t>Many factors were behind an observed change. Examine the change in each factor and assessing the its contribution to the overall change </a:t>
            </a:r>
          </a:p>
          <a:p>
            <a:pPr lvl="1" algn="l">
              <a:lnSpc>
                <a:spcPct val="150000"/>
              </a:lnSpc>
            </a:pPr>
            <a:r>
              <a:rPr lang="en-CA" sz="2200" dirty="0"/>
              <a:t>          change in after-tax income = change in market income + </a:t>
            </a:r>
          </a:p>
          <a:p>
            <a:pPr lvl="1" algn="l"/>
            <a:r>
              <a:rPr lang="en-CA" sz="2200" dirty="0"/>
              <a:t>                                                               change in transfer income + </a:t>
            </a:r>
          </a:p>
          <a:p>
            <a:pPr lvl="1" algn="l"/>
            <a:r>
              <a:rPr lang="en-CA" sz="2200" dirty="0"/>
              <a:t>                                                               change in income taxes</a:t>
            </a:r>
          </a:p>
        </p:txBody>
      </p:sp>
    </p:spTree>
    <p:extLst>
      <p:ext uri="{BB962C8B-B14F-4D97-AF65-F5344CB8AC3E}">
        <p14:creationId xmlns:p14="http://schemas.microsoft.com/office/powerpoint/2010/main" val="698138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EEF18-7603-3C48-7F54-2237EDE83F1B}"/>
              </a:ext>
            </a:extLst>
          </p:cNvPr>
          <p:cNvSpPr>
            <a:spLocks noGrp="1"/>
          </p:cNvSpPr>
          <p:nvPr>
            <p:ph type="ctrTitle"/>
          </p:nvPr>
        </p:nvSpPr>
        <p:spPr>
          <a:xfrm>
            <a:off x="638882" y="639194"/>
            <a:ext cx="3571810" cy="2330038"/>
          </a:xfrm>
        </p:spPr>
        <p:txBody>
          <a:bodyPr>
            <a:normAutofit/>
          </a:bodyPr>
          <a:lstStyle/>
          <a:p>
            <a:pPr algn="l"/>
            <a:r>
              <a:rPr lang="en-CA" sz="3200" b="1" dirty="0"/>
              <a:t>Observational analysis</a:t>
            </a:r>
            <a:br>
              <a:rPr lang="en-CA" sz="4600" b="1" dirty="0"/>
            </a:br>
            <a:endParaRPr lang="en-US" sz="4600" b="1" dirty="0"/>
          </a:p>
        </p:txBody>
      </p:sp>
      <p:sp>
        <p:nvSpPr>
          <p:cNvPr id="3" name="Subtitle 2">
            <a:extLst>
              <a:ext uri="{FF2B5EF4-FFF2-40B4-BE49-F238E27FC236}">
                <a16:creationId xmlns:a16="http://schemas.microsoft.com/office/drawing/2014/main" id="{DA2EF935-2F9E-B69F-8DBC-ED681C050109}"/>
              </a:ext>
            </a:extLst>
          </p:cNvPr>
          <p:cNvSpPr>
            <a:spLocks noGrp="1"/>
          </p:cNvSpPr>
          <p:nvPr>
            <p:ph type="subTitle" idx="1"/>
          </p:nvPr>
        </p:nvSpPr>
        <p:spPr>
          <a:xfrm>
            <a:off x="638882" y="4631161"/>
            <a:ext cx="3571810" cy="1559327"/>
          </a:xfrm>
        </p:spPr>
        <p:txBody>
          <a:bodyPr>
            <a:normAutofit/>
          </a:bodyPr>
          <a:lstStyle/>
          <a:p>
            <a:pPr marL="342900" indent="-342900" algn="l">
              <a:buFont typeface="Wingdings" panose="05000000000000000000" pitchFamily="2" charset="2"/>
              <a:buChar char="§"/>
            </a:pPr>
            <a:r>
              <a:rPr lang="en-US" b="1" dirty="0">
                <a:latin typeface="+mj-lt"/>
                <a:ea typeface="+mj-ea"/>
                <a:cs typeface="+mj-cs"/>
                <a:hlinkClick r:id="rId2"/>
              </a:rPr>
              <a:t>Emergency and recovery benefits help offset losses among low-wage earners in 2020</a:t>
            </a:r>
            <a:r>
              <a:rPr lang="en-US" b="1" dirty="0">
                <a:latin typeface="+mj-lt"/>
                <a:ea typeface="+mj-ea"/>
                <a:cs typeface="+mj-cs"/>
              </a:rPr>
              <a:t> </a:t>
            </a:r>
          </a:p>
          <a:p>
            <a:pPr marL="342900" indent="-342900" algn="l">
              <a:buFont typeface="Arial" panose="020B0604020202020204" pitchFamily="34" charset="0"/>
              <a:buChar char="•"/>
            </a:pPr>
            <a:endParaRPr lang="en-CA" dirty="0"/>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128B0B3-81D1-A705-D79A-21FD3D50C416}"/>
              </a:ext>
            </a:extLst>
          </p:cNvPr>
          <p:cNvSpPr txBox="1"/>
          <p:nvPr/>
        </p:nvSpPr>
        <p:spPr>
          <a:xfrm>
            <a:off x="7462376" y="6263410"/>
            <a:ext cx="4356244" cy="307777"/>
          </a:xfrm>
          <a:prstGeom prst="rect">
            <a:avLst/>
          </a:prstGeom>
          <a:noFill/>
        </p:spPr>
        <p:txBody>
          <a:bodyPr wrap="square" rtlCol="0">
            <a:spAutoFit/>
          </a:bodyPr>
          <a:lstStyle/>
          <a:p>
            <a:pPr algn="l"/>
            <a:r>
              <a:rPr lang="en-US" sz="1400" i="0" u="none" strike="noStrike" baseline="0" dirty="0">
                <a:latin typeface="Arial-BoldMT"/>
              </a:rPr>
              <a:t>            Statistics Canada, “</a:t>
            </a:r>
            <a:r>
              <a:rPr lang="en-US" sz="1400" dirty="0">
                <a:latin typeface="Arial-BoldMT"/>
              </a:rPr>
              <a:t>The </a:t>
            </a:r>
            <a:r>
              <a:rPr lang="en-US" sz="1400" i="0" u="none" strike="noStrike" baseline="0" dirty="0">
                <a:latin typeface="Arial-BoldMT"/>
              </a:rPr>
              <a:t>Daily, July 13, 2022”.</a:t>
            </a:r>
            <a:endParaRPr lang="en-US" sz="1400" dirty="0"/>
          </a:p>
        </p:txBody>
      </p:sp>
      <p:pic>
        <p:nvPicPr>
          <p:cNvPr id="7" name="Picture 6" descr="A picture containing text, screenshot, plot, diagram&#10;&#10;Description automatically generated">
            <a:extLst>
              <a:ext uri="{FF2B5EF4-FFF2-40B4-BE49-F238E27FC236}">
                <a16:creationId xmlns:a16="http://schemas.microsoft.com/office/drawing/2014/main" id="{02E804D9-6A34-BA52-EF9F-82A0C47F7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193" y="657481"/>
            <a:ext cx="6854572" cy="5404271"/>
          </a:xfrm>
          <a:prstGeom prst="rect">
            <a:avLst/>
          </a:prstGeom>
        </p:spPr>
      </p:pic>
    </p:spTree>
    <p:extLst>
      <p:ext uri="{BB962C8B-B14F-4D97-AF65-F5344CB8AC3E}">
        <p14:creationId xmlns:p14="http://schemas.microsoft.com/office/powerpoint/2010/main" val="65195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4119"/>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095D3E-C464-41D5-87FA-07742698A7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1" name="Color">
              <a:extLst>
                <a:ext uri="{FF2B5EF4-FFF2-40B4-BE49-F238E27FC236}">
                  <a16:creationId xmlns:a16="http://schemas.microsoft.com/office/drawing/2014/main" id="{7722DCE9-76F1-42AC-AC0A-487CFB087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id="{B29A5FA1-D0E7-448B-AB7D-032F01D5B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Color">
            <a:extLst>
              <a:ext uri="{FF2B5EF4-FFF2-40B4-BE49-F238E27FC236}">
                <a16:creationId xmlns:a16="http://schemas.microsoft.com/office/drawing/2014/main" id="{C58F402F-FDB5-409B-8818-B6FCE06E5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99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screenshot, number, font&#10;&#10;Description automatically generated">
            <a:extLst>
              <a:ext uri="{FF2B5EF4-FFF2-40B4-BE49-F238E27FC236}">
                <a16:creationId xmlns:a16="http://schemas.microsoft.com/office/drawing/2014/main" id="{1D24110C-A062-BF9D-0987-3FA94E4EC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322" y="1115787"/>
            <a:ext cx="7071858" cy="4514452"/>
          </a:xfrm>
          <a:prstGeom prst="rect">
            <a:avLst/>
          </a:prstGeom>
        </p:spPr>
      </p:pic>
      <p:grpSp>
        <p:nvGrpSpPr>
          <p:cNvPr id="26" name="Group 2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2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30EEF18-7603-3C48-7F54-2237EDE83F1B}"/>
              </a:ext>
            </a:extLst>
          </p:cNvPr>
          <p:cNvSpPr>
            <a:spLocks noGrp="1"/>
          </p:cNvSpPr>
          <p:nvPr>
            <p:ph type="ctrTitle"/>
          </p:nvPr>
        </p:nvSpPr>
        <p:spPr>
          <a:xfrm>
            <a:off x="1012644" y="842331"/>
            <a:ext cx="3585114" cy="1548191"/>
          </a:xfrm>
        </p:spPr>
        <p:txBody>
          <a:bodyPr anchor="b">
            <a:normAutofit fontScale="90000"/>
          </a:bodyPr>
          <a:lstStyle/>
          <a:p>
            <a:pPr algn="l"/>
            <a:r>
              <a:rPr lang="en-CA" sz="3600" b="1" dirty="0">
                <a:solidFill>
                  <a:schemeClr val="tx2"/>
                </a:solidFill>
              </a:rPr>
              <a:t>Observational analysis</a:t>
            </a:r>
            <a:br>
              <a:rPr lang="en-CA" sz="4800" b="1" dirty="0">
                <a:solidFill>
                  <a:schemeClr val="tx2"/>
                </a:solidFill>
              </a:rPr>
            </a:br>
            <a:endParaRPr lang="en-US" sz="4800" b="1" dirty="0">
              <a:solidFill>
                <a:schemeClr val="tx2"/>
              </a:solidFill>
            </a:endParaRPr>
          </a:p>
        </p:txBody>
      </p:sp>
      <p:sp>
        <p:nvSpPr>
          <p:cNvPr id="3" name="Subtitle 2">
            <a:extLst>
              <a:ext uri="{FF2B5EF4-FFF2-40B4-BE49-F238E27FC236}">
                <a16:creationId xmlns:a16="http://schemas.microsoft.com/office/drawing/2014/main" id="{DA2EF935-2F9E-B69F-8DBC-ED681C050109}"/>
              </a:ext>
            </a:extLst>
          </p:cNvPr>
          <p:cNvSpPr>
            <a:spLocks noGrp="1"/>
          </p:cNvSpPr>
          <p:nvPr>
            <p:ph type="subTitle" idx="1"/>
          </p:nvPr>
        </p:nvSpPr>
        <p:spPr>
          <a:xfrm>
            <a:off x="1012643" y="2367379"/>
            <a:ext cx="2915613" cy="3262860"/>
          </a:xfrm>
        </p:spPr>
        <p:txBody>
          <a:bodyPr anchor="t">
            <a:normAutofit/>
          </a:bodyPr>
          <a:lstStyle/>
          <a:p>
            <a:pPr algn="l"/>
            <a:r>
              <a:rPr lang="en-US" sz="1800" b="0" i="0" dirty="0">
                <a:solidFill>
                  <a:schemeClr val="tx2"/>
                </a:solidFill>
                <a:effectLst/>
                <a:latin typeface="Noto Sans" panose="020B0502040504020204" pitchFamily="34" charset="0"/>
              </a:rPr>
              <a:t>Median family total income grew twice faster between 2015 and 2020 (10.1%) than in the previous five-year period (5.3%)</a:t>
            </a:r>
          </a:p>
          <a:p>
            <a:pPr marL="285750" indent="-285750" algn="l">
              <a:buFont typeface="Courier New" panose="02070309020205020404" pitchFamily="49" charset="0"/>
              <a:buChar char="o"/>
            </a:pPr>
            <a:r>
              <a:rPr lang="en-US" sz="1800" b="0" i="0" dirty="0">
                <a:solidFill>
                  <a:schemeClr val="tx2"/>
                </a:solidFill>
                <a:effectLst/>
                <a:latin typeface="Noto Sans" panose="020B0502040504020204" pitchFamily="34" charset="0"/>
              </a:rPr>
              <a:t>Child benefits (42.3% versus 10.6%)</a:t>
            </a:r>
          </a:p>
          <a:p>
            <a:pPr marL="285750" indent="-285750" algn="l">
              <a:buFont typeface="Courier New" panose="02070309020205020404" pitchFamily="49" charset="0"/>
              <a:buChar char="o"/>
            </a:pPr>
            <a:r>
              <a:rPr lang="en-US" sz="1800" dirty="0">
                <a:solidFill>
                  <a:schemeClr val="tx2"/>
                </a:solidFill>
                <a:latin typeface="Noto Sans" panose="020B0502040504020204" pitchFamily="34" charset="0"/>
              </a:rPr>
              <a:t>Other government transfers (236.7% versus -9.1%)</a:t>
            </a:r>
          </a:p>
          <a:p>
            <a:pPr marL="285750" indent="-285750" algn="l">
              <a:buFont typeface="Courier New" panose="02070309020205020404" pitchFamily="49" charset="0"/>
              <a:buChar char="o"/>
            </a:pPr>
            <a:endParaRPr lang="en-US" sz="1400" b="0" i="0" dirty="0">
              <a:solidFill>
                <a:schemeClr val="tx2"/>
              </a:solidFill>
              <a:effectLst/>
              <a:latin typeface="Noto Sans" panose="020B0502040504020204" pitchFamily="34" charset="0"/>
            </a:endParaRPr>
          </a:p>
          <a:p>
            <a:pPr marL="342900" indent="-342900" algn="l">
              <a:buFont typeface="Arial" panose="020B0604020202020204" pitchFamily="34" charset="0"/>
              <a:buChar char="•"/>
            </a:pPr>
            <a:endParaRPr lang="en-CA" sz="1100" dirty="0">
              <a:solidFill>
                <a:schemeClr val="tx2"/>
              </a:solidFill>
            </a:endParaRPr>
          </a:p>
        </p:txBody>
      </p:sp>
      <p:sp>
        <p:nvSpPr>
          <p:cNvPr id="4" name="TextBox 3">
            <a:extLst>
              <a:ext uri="{FF2B5EF4-FFF2-40B4-BE49-F238E27FC236}">
                <a16:creationId xmlns:a16="http://schemas.microsoft.com/office/drawing/2014/main" id="{C018DA9A-F98E-3B0B-7C83-C1B0780103B6}"/>
              </a:ext>
            </a:extLst>
          </p:cNvPr>
          <p:cNvSpPr txBox="1"/>
          <p:nvPr/>
        </p:nvSpPr>
        <p:spPr>
          <a:xfrm>
            <a:off x="7067805" y="5935783"/>
            <a:ext cx="4356244" cy="307777"/>
          </a:xfrm>
          <a:prstGeom prst="rect">
            <a:avLst/>
          </a:prstGeom>
          <a:noFill/>
        </p:spPr>
        <p:txBody>
          <a:bodyPr wrap="square" rtlCol="0">
            <a:spAutoFit/>
          </a:bodyPr>
          <a:lstStyle/>
          <a:p>
            <a:pPr algn="l"/>
            <a:r>
              <a:rPr lang="en-US" sz="1400" i="0" u="none" strike="noStrike" baseline="0" dirty="0">
                <a:latin typeface="Arial-BoldMT"/>
              </a:rPr>
              <a:t>            Statistics Canada, “</a:t>
            </a:r>
            <a:r>
              <a:rPr lang="en-US" sz="1400" dirty="0">
                <a:latin typeface="Arial-BoldMT"/>
              </a:rPr>
              <a:t>The </a:t>
            </a:r>
            <a:r>
              <a:rPr lang="en-US" sz="1400" i="0" u="none" strike="noStrike" baseline="0" dirty="0">
                <a:latin typeface="Arial-BoldMT"/>
              </a:rPr>
              <a:t>Daily, July 13, 2022”.</a:t>
            </a:r>
            <a:endParaRPr lang="en-US" sz="1400" dirty="0"/>
          </a:p>
        </p:txBody>
      </p:sp>
    </p:spTree>
    <p:extLst>
      <p:ext uri="{BB962C8B-B14F-4D97-AF65-F5344CB8AC3E}">
        <p14:creationId xmlns:p14="http://schemas.microsoft.com/office/powerpoint/2010/main" val="85909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EEF18-7603-3C48-7F54-2237EDE83F1B}"/>
              </a:ext>
            </a:extLst>
          </p:cNvPr>
          <p:cNvSpPr>
            <a:spLocks noGrp="1"/>
          </p:cNvSpPr>
          <p:nvPr>
            <p:ph type="ctrTitle"/>
          </p:nvPr>
        </p:nvSpPr>
        <p:spPr>
          <a:xfrm>
            <a:off x="630936" y="639520"/>
            <a:ext cx="3429000" cy="1719072"/>
          </a:xfrm>
        </p:spPr>
        <p:txBody>
          <a:bodyPr vert="horz" lIns="91440" tIns="45720" rIns="91440" bIns="45720" rtlCol="0" anchor="b">
            <a:normAutofit/>
          </a:bodyPr>
          <a:lstStyle/>
          <a:p>
            <a:pPr algn="l"/>
            <a:r>
              <a:rPr lang="en-US" sz="3800" b="1" kern="1200">
                <a:solidFill>
                  <a:schemeClr val="tx1"/>
                </a:solidFill>
                <a:latin typeface="+mj-lt"/>
                <a:ea typeface="+mj-ea"/>
                <a:cs typeface="+mj-cs"/>
              </a:rPr>
              <a:t>Observational analysis</a:t>
            </a:r>
            <a:br>
              <a:rPr lang="en-US" sz="3800" b="1" kern="1200">
                <a:solidFill>
                  <a:schemeClr val="tx1"/>
                </a:solidFill>
                <a:latin typeface="+mj-lt"/>
                <a:ea typeface="+mj-ea"/>
                <a:cs typeface="+mj-cs"/>
              </a:rPr>
            </a:br>
            <a:endParaRPr lang="en-US" sz="3800" b="1" kern="1200">
              <a:solidFill>
                <a:schemeClr val="tx1"/>
              </a:solidFill>
              <a:latin typeface="+mj-lt"/>
              <a:ea typeface="+mj-ea"/>
              <a:cs typeface="+mj-cs"/>
            </a:endParaRPr>
          </a:p>
        </p:txBody>
      </p:sp>
      <p:sp>
        <p:nvSpPr>
          <p:cNvPr id="4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A2EF935-2F9E-B69F-8DBC-ED681C050109}"/>
              </a:ext>
            </a:extLst>
          </p:cNvPr>
          <p:cNvSpPr>
            <a:spLocks noGrp="1"/>
          </p:cNvSpPr>
          <p:nvPr>
            <p:ph type="subTitle" idx="1"/>
          </p:nvPr>
        </p:nvSpPr>
        <p:spPr>
          <a:xfrm>
            <a:off x="630936" y="2807208"/>
            <a:ext cx="3429000" cy="3410712"/>
          </a:xfrm>
        </p:spPr>
        <p:txBody>
          <a:bodyPr vert="horz" lIns="91440" tIns="45720" rIns="91440" bIns="45720" rtlCol="0" anchor="t">
            <a:normAutofit/>
          </a:bodyPr>
          <a:lstStyle/>
          <a:p>
            <a:pPr marL="285750" indent="-228600" algn="l">
              <a:buFont typeface="Arial" panose="020B0604020202020204" pitchFamily="34" charset="0"/>
              <a:buChar char="•"/>
            </a:pPr>
            <a:r>
              <a:rPr lang="en-US" sz="2200" b="0" i="0" dirty="0">
                <a:effectLst/>
              </a:rPr>
              <a:t>Share of child benefits </a:t>
            </a:r>
            <a:r>
              <a:rPr lang="en-US" sz="2200" dirty="0"/>
              <a:t>rose from 1.5% to 1.8% </a:t>
            </a:r>
            <a:r>
              <a:rPr lang="en-US" sz="2200" b="0" i="0" dirty="0">
                <a:effectLst/>
              </a:rPr>
              <a:t> (+20.0%)</a:t>
            </a:r>
          </a:p>
          <a:p>
            <a:pPr marL="285750" indent="-228600" algn="l">
              <a:buFont typeface="Arial" panose="020B0604020202020204" pitchFamily="34" charset="0"/>
              <a:buChar char="•"/>
            </a:pPr>
            <a:r>
              <a:rPr lang="en-US" sz="2200" b="0" i="0" dirty="0">
                <a:effectLst/>
              </a:rPr>
              <a:t>Share of </a:t>
            </a:r>
            <a:r>
              <a:rPr lang="en-US" sz="2200" dirty="0"/>
              <a:t>other government transfers rose from 2.1% to 7.5% (+257.1%)</a:t>
            </a:r>
            <a:endParaRPr lang="en-US" sz="2200" b="0" i="0" dirty="0">
              <a:effectLst/>
            </a:endParaRPr>
          </a:p>
          <a:p>
            <a:pPr marL="342900" indent="-228600" algn="l">
              <a:buFont typeface="Arial" panose="020B0604020202020204" pitchFamily="34" charset="0"/>
              <a:buChar char="•"/>
            </a:pPr>
            <a:endParaRPr lang="en-US" sz="2200" dirty="0"/>
          </a:p>
        </p:txBody>
      </p:sp>
      <p:pic>
        <p:nvPicPr>
          <p:cNvPr id="5" name="Picture 4">
            <a:extLst>
              <a:ext uri="{FF2B5EF4-FFF2-40B4-BE49-F238E27FC236}">
                <a16:creationId xmlns:a16="http://schemas.microsoft.com/office/drawing/2014/main" id="{DEB857D5-F1DC-7FA1-F5C1-DE08F947E83C}"/>
              </a:ext>
            </a:extLst>
          </p:cNvPr>
          <p:cNvPicPr>
            <a:picLocks noChangeAspect="1"/>
          </p:cNvPicPr>
          <p:nvPr/>
        </p:nvPicPr>
        <p:blipFill>
          <a:blip r:embed="rId2"/>
          <a:stretch>
            <a:fillRect/>
          </a:stretch>
        </p:blipFill>
        <p:spPr>
          <a:xfrm>
            <a:off x="4654296" y="1018862"/>
            <a:ext cx="6903720" cy="4820275"/>
          </a:xfrm>
          <a:prstGeom prst="rect">
            <a:avLst/>
          </a:prstGeom>
        </p:spPr>
      </p:pic>
    </p:spTree>
    <p:extLst>
      <p:ext uri="{BB962C8B-B14F-4D97-AF65-F5344CB8AC3E}">
        <p14:creationId xmlns:p14="http://schemas.microsoft.com/office/powerpoint/2010/main" val="841913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EEF18-7603-3C48-7F54-2237EDE83F1B}"/>
              </a:ext>
            </a:extLst>
          </p:cNvPr>
          <p:cNvSpPr>
            <a:spLocks noGrp="1"/>
          </p:cNvSpPr>
          <p:nvPr>
            <p:ph type="ctrTitle"/>
          </p:nvPr>
        </p:nvSpPr>
        <p:spPr>
          <a:xfrm>
            <a:off x="630936" y="639520"/>
            <a:ext cx="3429000" cy="1719072"/>
          </a:xfrm>
        </p:spPr>
        <p:txBody>
          <a:bodyPr vert="horz" lIns="91440" tIns="45720" rIns="91440" bIns="45720" rtlCol="0" anchor="b">
            <a:normAutofit/>
          </a:bodyPr>
          <a:lstStyle/>
          <a:p>
            <a:pPr algn="l"/>
            <a:r>
              <a:rPr lang="en-US" sz="3800" b="1" dirty="0"/>
              <a:t>Decomposition </a:t>
            </a:r>
            <a:r>
              <a:rPr lang="en-US" sz="3800" b="1" kern="1200" dirty="0">
                <a:solidFill>
                  <a:schemeClr val="tx1"/>
                </a:solidFill>
                <a:latin typeface="+mj-lt"/>
                <a:ea typeface="+mj-ea"/>
                <a:cs typeface="+mj-cs"/>
              </a:rPr>
              <a:t>analysis</a:t>
            </a:r>
            <a:br>
              <a:rPr lang="en-US" sz="3800" b="1" kern="1200" dirty="0">
                <a:solidFill>
                  <a:schemeClr val="tx1"/>
                </a:solidFill>
                <a:latin typeface="+mj-lt"/>
                <a:ea typeface="+mj-ea"/>
                <a:cs typeface="+mj-cs"/>
              </a:rPr>
            </a:br>
            <a:endParaRPr lang="en-US" sz="3800" b="1" kern="1200" dirty="0">
              <a:solidFill>
                <a:schemeClr val="tx1"/>
              </a:solidFill>
              <a:latin typeface="+mj-lt"/>
              <a:ea typeface="+mj-ea"/>
              <a:cs typeface="+mj-cs"/>
            </a:endParaRPr>
          </a:p>
        </p:txBody>
      </p:sp>
      <p:sp>
        <p:nvSpPr>
          <p:cNvPr id="4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A2EF935-2F9E-B69F-8DBC-ED681C050109}"/>
              </a:ext>
            </a:extLst>
          </p:cNvPr>
          <p:cNvSpPr>
            <a:spLocks noGrp="1"/>
          </p:cNvSpPr>
          <p:nvPr>
            <p:ph type="subTitle" idx="1"/>
          </p:nvPr>
        </p:nvSpPr>
        <p:spPr>
          <a:xfrm>
            <a:off x="630936" y="2807208"/>
            <a:ext cx="3429000" cy="3410712"/>
          </a:xfrm>
        </p:spPr>
        <p:txBody>
          <a:bodyPr vert="horz" lIns="91440" tIns="45720" rIns="91440" bIns="45720" rtlCol="0" anchor="t">
            <a:normAutofit/>
          </a:bodyPr>
          <a:lstStyle/>
          <a:p>
            <a:pPr marL="285750" indent="-228600" algn="l">
              <a:buFont typeface="Arial" panose="020B0604020202020204" pitchFamily="34" charset="0"/>
              <a:buChar char="•"/>
            </a:pPr>
            <a:r>
              <a:rPr lang="en-US" sz="2200" dirty="0"/>
              <a:t>Aggregate after-tax income rose $152 billion between 2015 and 2020. </a:t>
            </a:r>
          </a:p>
          <a:p>
            <a:pPr marL="285750" indent="-228600" algn="l">
              <a:buFont typeface="Arial" panose="020B0604020202020204" pitchFamily="34" charset="0"/>
              <a:buChar char="•"/>
            </a:pPr>
            <a:r>
              <a:rPr lang="en-US" sz="2200" b="0" i="0" dirty="0">
                <a:effectLst/>
              </a:rPr>
              <a:t>More than hal</a:t>
            </a:r>
            <a:r>
              <a:rPr lang="en-US" sz="2200" dirty="0"/>
              <a:t>f of the increase (59.0%) came from other government transfers (mainly ERB and top-ups)</a:t>
            </a:r>
          </a:p>
          <a:p>
            <a:pPr marL="57150" algn="l"/>
            <a:endParaRPr lang="en-US" sz="2200" b="0" i="0" dirty="0">
              <a:effectLst/>
            </a:endParaRPr>
          </a:p>
          <a:p>
            <a:pPr marL="342900" indent="-228600" algn="l">
              <a:buFont typeface="Arial" panose="020B0604020202020204" pitchFamily="34" charset="0"/>
              <a:buChar char="•"/>
            </a:pPr>
            <a:endParaRPr lang="en-US" sz="2200" dirty="0"/>
          </a:p>
        </p:txBody>
      </p:sp>
      <p:pic>
        <p:nvPicPr>
          <p:cNvPr id="6" name="Picture 5">
            <a:extLst>
              <a:ext uri="{FF2B5EF4-FFF2-40B4-BE49-F238E27FC236}">
                <a16:creationId xmlns:a16="http://schemas.microsoft.com/office/drawing/2014/main" id="{5A3BB1F6-F79C-AB75-AA2B-0B1EF58459B8}"/>
              </a:ext>
            </a:extLst>
          </p:cNvPr>
          <p:cNvPicPr>
            <a:picLocks noChangeAspect="1"/>
          </p:cNvPicPr>
          <p:nvPr/>
        </p:nvPicPr>
        <p:blipFill>
          <a:blip r:embed="rId2"/>
          <a:stretch>
            <a:fillRect/>
          </a:stretch>
        </p:blipFill>
        <p:spPr>
          <a:xfrm>
            <a:off x="4900630" y="832206"/>
            <a:ext cx="6102991" cy="5034337"/>
          </a:xfrm>
          <a:prstGeom prst="rect">
            <a:avLst/>
          </a:prstGeom>
        </p:spPr>
      </p:pic>
    </p:spTree>
    <p:extLst>
      <p:ext uri="{BB962C8B-B14F-4D97-AF65-F5344CB8AC3E}">
        <p14:creationId xmlns:p14="http://schemas.microsoft.com/office/powerpoint/2010/main" val="168120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EF18-7603-3C48-7F54-2237EDE83F1B}"/>
              </a:ext>
            </a:extLst>
          </p:cNvPr>
          <p:cNvSpPr>
            <a:spLocks noGrp="1"/>
          </p:cNvSpPr>
          <p:nvPr>
            <p:ph type="ctrTitle"/>
          </p:nvPr>
        </p:nvSpPr>
        <p:spPr>
          <a:xfrm>
            <a:off x="1524000" y="595901"/>
            <a:ext cx="9144000" cy="1037690"/>
          </a:xfrm>
        </p:spPr>
        <p:txBody>
          <a:bodyPr>
            <a:normAutofit/>
          </a:bodyPr>
          <a:lstStyle/>
          <a:p>
            <a:r>
              <a:rPr lang="en-CA" sz="3200" b="1" dirty="0"/>
              <a:t>An Accountant’s solution: </a:t>
            </a:r>
            <a:br>
              <a:rPr lang="en-CA" sz="3200" b="1" dirty="0"/>
            </a:br>
            <a:r>
              <a:rPr lang="en-CA" sz="3200" b="1" dirty="0"/>
              <a:t>Take the benefits out from the formula</a:t>
            </a:r>
            <a:endParaRPr lang="en-US" sz="3200" b="1" dirty="0"/>
          </a:p>
        </p:txBody>
      </p:sp>
      <p:sp>
        <p:nvSpPr>
          <p:cNvPr id="3" name="Subtitle 2">
            <a:extLst>
              <a:ext uri="{FF2B5EF4-FFF2-40B4-BE49-F238E27FC236}">
                <a16:creationId xmlns:a16="http://schemas.microsoft.com/office/drawing/2014/main" id="{DA2EF935-2F9E-B69F-8DBC-ED681C050109}"/>
              </a:ext>
            </a:extLst>
          </p:cNvPr>
          <p:cNvSpPr>
            <a:spLocks noGrp="1"/>
          </p:cNvSpPr>
          <p:nvPr>
            <p:ph type="subTitle" idx="1"/>
          </p:nvPr>
        </p:nvSpPr>
        <p:spPr>
          <a:xfrm>
            <a:off x="1524000" y="1633591"/>
            <a:ext cx="9144000" cy="4191856"/>
          </a:xfrm>
        </p:spPr>
        <p:txBody>
          <a:bodyPr>
            <a:normAutofit/>
          </a:bodyPr>
          <a:lstStyle/>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r>
              <a:rPr lang="en-CA" dirty="0"/>
              <a:t>Assume no behavioural changes: Bob would do nothing in the absence of the pandemic relief benefits</a:t>
            </a:r>
          </a:p>
          <a:p>
            <a:pPr algn="l"/>
            <a:endParaRPr lang="en-CA" dirty="0"/>
          </a:p>
          <a:p>
            <a:r>
              <a:rPr lang="en-CA" dirty="0"/>
              <a:t> </a:t>
            </a:r>
            <a:r>
              <a:rPr lang="en-CA" dirty="0">
                <a:solidFill>
                  <a:schemeClr val="bg1">
                    <a:lumMod val="65000"/>
                  </a:schemeClr>
                </a:solidFill>
              </a:rPr>
              <a:t>W</a:t>
            </a:r>
            <a:r>
              <a:rPr lang="en-CA" baseline="-25000" dirty="0">
                <a:solidFill>
                  <a:schemeClr val="bg1">
                    <a:lumMod val="65000"/>
                  </a:schemeClr>
                </a:solidFill>
              </a:rPr>
              <a:t>Bob,2020</a:t>
            </a:r>
            <a:r>
              <a:rPr lang="en-CA" dirty="0"/>
              <a:t> = </a:t>
            </a:r>
            <a:r>
              <a:rPr lang="en-CA" dirty="0" err="1"/>
              <a:t>Y</a:t>
            </a:r>
            <a:r>
              <a:rPr lang="en-CA" baseline="-25000" dirty="0" err="1"/>
              <a:t>Bob</a:t>
            </a:r>
            <a:r>
              <a:rPr lang="en-CA" baseline="-25000" dirty="0"/>
              <a:t>, 2020 </a:t>
            </a:r>
            <a:r>
              <a:rPr lang="en-CA" dirty="0"/>
              <a:t>– Benefits received.</a:t>
            </a:r>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r>
              <a:rPr lang="en-CA" dirty="0"/>
              <a:t>Recalculate the income and wellbeing indicators</a:t>
            </a:r>
          </a:p>
          <a:p>
            <a:pPr algn="l"/>
            <a:endParaRPr lang="en-CA" dirty="0"/>
          </a:p>
        </p:txBody>
      </p:sp>
    </p:spTree>
    <p:extLst>
      <p:ext uri="{BB962C8B-B14F-4D97-AF65-F5344CB8AC3E}">
        <p14:creationId xmlns:p14="http://schemas.microsoft.com/office/powerpoint/2010/main" val="237939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E80A-1E2B-C225-9736-80CACA96566B}"/>
              </a:ext>
            </a:extLst>
          </p:cNvPr>
          <p:cNvSpPr>
            <a:spLocks noGrp="1"/>
          </p:cNvSpPr>
          <p:nvPr>
            <p:ph type="ctrTitle"/>
          </p:nvPr>
        </p:nvSpPr>
        <p:spPr>
          <a:xfrm>
            <a:off x="1524000" y="1122363"/>
            <a:ext cx="9144000" cy="726985"/>
          </a:xfrm>
        </p:spPr>
        <p:txBody>
          <a:bodyPr>
            <a:normAutofit/>
          </a:bodyPr>
          <a:lstStyle/>
          <a:p>
            <a:r>
              <a:rPr lang="en-CA" sz="4000" dirty="0"/>
              <a:t>Plan of presentation</a:t>
            </a:r>
            <a:endParaRPr lang="en-US" sz="4000" dirty="0"/>
          </a:p>
        </p:txBody>
      </p:sp>
      <p:sp>
        <p:nvSpPr>
          <p:cNvPr id="3" name="Subtitle 2">
            <a:extLst>
              <a:ext uri="{FF2B5EF4-FFF2-40B4-BE49-F238E27FC236}">
                <a16:creationId xmlns:a16="http://schemas.microsoft.com/office/drawing/2014/main" id="{00F20341-C227-5597-D043-A679E46111FC}"/>
              </a:ext>
            </a:extLst>
          </p:cNvPr>
          <p:cNvSpPr>
            <a:spLocks noGrp="1"/>
          </p:cNvSpPr>
          <p:nvPr>
            <p:ph type="subTitle" idx="1"/>
          </p:nvPr>
        </p:nvSpPr>
        <p:spPr>
          <a:xfrm>
            <a:off x="1524000" y="2229493"/>
            <a:ext cx="9144000" cy="3028308"/>
          </a:xfrm>
        </p:spPr>
        <p:txBody>
          <a:bodyPr>
            <a:normAutofit lnSpcReduction="10000"/>
          </a:bodyPr>
          <a:lstStyle/>
          <a:p>
            <a:pPr marL="342900" indent="-342900" algn="l">
              <a:buFont typeface="Arial" panose="020B0604020202020204" pitchFamily="34" charset="0"/>
              <a:buChar char="•"/>
            </a:pPr>
            <a:r>
              <a:rPr lang="en-CA" dirty="0"/>
              <a:t>Pandemic relief benefit data, an overview</a:t>
            </a:r>
          </a:p>
          <a:p>
            <a:pPr marL="342900" indent="-342900" algn="l">
              <a:buFont typeface="Arial" panose="020B0604020202020204" pitchFamily="34" charset="0"/>
              <a:buChar char="•"/>
            </a:pPr>
            <a:r>
              <a:rPr lang="en-CA" dirty="0"/>
              <a:t>Pandemic relief benefits, classification of income and income indicators</a:t>
            </a:r>
          </a:p>
          <a:p>
            <a:pPr marL="342900" indent="-342900" algn="l">
              <a:buFont typeface="Arial" panose="020B0604020202020204" pitchFamily="34" charset="0"/>
              <a:buChar char="•"/>
            </a:pPr>
            <a:r>
              <a:rPr lang="en-CA" dirty="0"/>
              <a:t>Assessing the impacts of the pandemic relief benefits: the basic idea</a:t>
            </a:r>
          </a:p>
          <a:p>
            <a:pPr marL="342900" indent="-342900" algn="l">
              <a:buFont typeface="Arial" panose="020B0604020202020204" pitchFamily="34" charset="0"/>
              <a:buChar char="•"/>
            </a:pPr>
            <a:r>
              <a:rPr lang="en-CA" dirty="0"/>
              <a:t>Main methods, examples and illustrations</a:t>
            </a:r>
          </a:p>
          <a:p>
            <a:pPr marL="342900" indent="-342900" algn="l">
              <a:buFont typeface="Arial" panose="020B0604020202020204" pitchFamily="34" charset="0"/>
              <a:buChar char="•"/>
            </a:pPr>
            <a:r>
              <a:rPr lang="en-CA" dirty="0"/>
              <a:t>New and existing data sources for municipalities and communities</a:t>
            </a:r>
          </a:p>
          <a:p>
            <a:pPr marL="342900" indent="-342900" algn="l">
              <a:buFont typeface="Arial" panose="020B0604020202020204" pitchFamily="34" charset="0"/>
              <a:buChar char="•"/>
            </a:pPr>
            <a:r>
              <a:rPr lang="en-CA" dirty="0"/>
              <a:t>Questions and discussion</a:t>
            </a:r>
          </a:p>
          <a:p>
            <a:pPr algn="l"/>
            <a:endParaRPr lang="en-CA" dirty="0"/>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009150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24FD4-415F-2879-0A91-67109969A2D7}"/>
              </a:ext>
            </a:extLst>
          </p:cNvPr>
          <p:cNvSpPr>
            <a:spLocks noGrp="1"/>
          </p:cNvSpPr>
          <p:nvPr>
            <p:ph type="ctrTitle"/>
          </p:nvPr>
        </p:nvSpPr>
        <p:spPr>
          <a:xfrm>
            <a:off x="1243916" y="1746607"/>
            <a:ext cx="2989037" cy="3647326"/>
          </a:xfrm>
        </p:spPr>
        <p:txBody>
          <a:bodyPr anchor="t">
            <a:normAutofit/>
          </a:bodyPr>
          <a:lstStyle/>
          <a:p>
            <a:pPr algn="l"/>
            <a:r>
              <a:rPr lang="en-CA" sz="2800" dirty="0"/>
              <a:t>To what extent did the pandemic relief benefits help boost Canadians’ after-tax income? </a:t>
            </a:r>
            <a:endParaRPr lang="en-US" sz="2800" dirty="0"/>
          </a:p>
        </p:txBody>
      </p:sp>
      <p:sp>
        <p:nvSpPr>
          <p:cNvPr id="5" name="Subtitle 4">
            <a:extLst>
              <a:ext uri="{FF2B5EF4-FFF2-40B4-BE49-F238E27FC236}">
                <a16:creationId xmlns:a16="http://schemas.microsoft.com/office/drawing/2014/main" id="{9663CEFF-F711-D5F7-29AE-ECFD023D4061}"/>
              </a:ext>
            </a:extLst>
          </p:cNvPr>
          <p:cNvSpPr>
            <a:spLocks noGrp="1"/>
          </p:cNvSpPr>
          <p:nvPr>
            <p:ph type="subTitle" idx="1"/>
          </p:nvPr>
        </p:nvSpPr>
        <p:spPr>
          <a:xfrm>
            <a:off x="1113809" y="953038"/>
            <a:ext cx="3715045" cy="498630"/>
          </a:xfrm>
        </p:spPr>
        <p:txBody>
          <a:bodyPr anchor="b">
            <a:normAutofit/>
          </a:bodyPr>
          <a:lstStyle/>
          <a:p>
            <a:pPr algn="l"/>
            <a:r>
              <a:rPr lang="en-CA" b="1" dirty="0"/>
              <a:t>Accountant’s solution </a:t>
            </a:r>
            <a:endParaRPr lang="en-US" b="1" dirty="0"/>
          </a:p>
        </p:txBody>
      </p:sp>
      <p:grpSp>
        <p:nvGrpSpPr>
          <p:cNvPr id="17" name="Group 1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505B8E1C-D481-0E17-8D58-22D978FCD22D}"/>
              </a:ext>
            </a:extLst>
          </p:cNvPr>
          <p:cNvGraphicFramePr>
            <a:graphicFrameLocks noGrp="1"/>
          </p:cNvGraphicFramePr>
          <p:nvPr>
            <p:extLst>
              <p:ext uri="{D42A27DB-BD31-4B8C-83A1-F6EECF244321}">
                <p14:modId xmlns:p14="http://schemas.microsoft.com/office/powerpoint/2010/main" val="755940861"/>
              </p:ext>
            </p:extLst>
          </p:nvPr>
        </p:nvGraphicFramePr>
        <p:xfrm>
          <a:off x="6076391" y="754213"/>
          <a:ext cx="5033597" cy="4390802"/>
        </p:xfrm>
        <a:graphic>
          <a:graphicData uri="http://schemas.openxmlformats.org/drawingml/2006/table">
            <a:tbl>
              <a:tblPr>
                <a:tableStyleId>{5C22544A-7EE6-4342-B048-85BDC9FD1C3A}</a:tableStyleId>
              </a:tblPr>
              <a:tblGrid>
                <a:gridCol w="2022436">
                  <a:extLst>
                    <a:ext uri="{9D8B030D-6E8A-4147-A177-3AD203B41FA5}">
                      <a16:colId xmlns:a16="http://schemas.microsoft.com/office/drawing/2014/main" val="3329752949"/>
                    </a:ext>
                  </a:extLst>
                </a:gridCol>
                <a:gridCol w="719191">
                  <a:extLst>
                    <a:ext uri="{9D8B030D-6E8A-4147-A177-3AD203B41FA5}">
                      <a16:colId xmlns:a16="http://schemas.microsoft.com/office/drawing/2014/main" val="3273751500"/>
                    </a:ext>
                  </a:extLst>
                </a:gridCol>
                <a:gridCol w="945222">
                  <a:extLst>
                    <a:ext uri="{9D8B030D-6E8A-4147-A177-3AD203B41FA5}">
                      <a16:colId xmlns:a16="http://schemas.microsoft.com/office/drawing/2014/main" val="2508022131"/>
                    </a:ext>
                  </a:extLst>
                </a:gridCol>
                <a:gridCol w="1346748">
                  <a:extLst>
                    <a:ext uri="{9D8B030D-6E8A-4147-A177-3AD203B41FA5}">
                      <a16:colId xmlns:a16="http://schemas.microsoft.com/office/drawing/2014/main" val="2048664375"/>
                    </a:ext>
                  </a:extLst>
                </a:gridCol>
              </a:tblGrid>
              <a:tr h="809460">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Median with pandemic benefits</a:t>
                      </a:r>
                    </a:p>
                    <a:p>
                      <a:pPr algn="r" fontAlgn="b"/>
                      <a:endParaRPr lang="en-US" sz="11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Median  without pandemic benefits</a:t>
                      </a:r>
                    </a:p>
                    <a:p>
                      <a:pPr algn="r" fontAlgn="b"/>
                      <a:endParaRPr lang="en-US" sz="11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Share of benefits</a:t>
                      </a:r>
                    </a:p>
                    <a:p>
                      <a:pPr algn="r" fontAlgn="b"/>
                      <a:r>
                        <a:rPr lang="en-US" sz="1100" u="none" strike="noStrike" dirty="0">
                          <a:effectLst/>
                        </a:rPr>
                        <a:t> in median </a:t>
                      </a:r>
                    </a:p>
                    <a:p>
                      <a:pPr algn="r" fontAlgn="b"/>
                      <a:r>
                        <a:rPr lang="en-US" sz="1100" u="none" strike="noStrike" dirty="0">
                          <a:effectLst/>
                        </a:rPr>
                        <a:t>after-tax income</a:t>
                      </a:r>
                    </a:p>
                    <a:p>
                      <a:pPr algn="r" fontAlgn="b"/>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194793828"/>
                  </a:ext>
                </a:extLst>
              </a:tr>
              <a:tr h="197014">
                <a:tc>
                  <a:txBody>
                    <a:bodyPr/>
                    <a:lstStyle/>
                    <a:p>
                      <a:pPr algn="l" fontAlgn="b"/>
                      <a:r>
                        <a:rPr lang="en-US" sz="1100" u="none" strike="noStrike">
                          <a:effectLst/>
                        </a:rPr>
                        <a:t>All benefit recipients</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32,800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28,400</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13.4</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401745629"/>
                  </a:ext>
                </a:extLst>
              </a:tr>
              <a:tr h="197014">
                <a:tc>
                  <a:txBody>
                    <a:bodyPr/>
                    <a:lstStyle/>
                    <a:p>
                      <a:pPr algn="l" fontAlgn="b"/>
                      <a:r>
                        <a:rPr lang="en-US" sz="1100" u="none" strike="noStrike">
                          <a:effectLst/>
                        </a:rPr>
                        <a:t>Women+</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32,000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27,400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14.4</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599166605"/>
                  </a:ext>
                </a:extLst>
              </a:tr>
              <a:tr h="197014">
                <a:tc>
                  <a:txBody>
                    <a:bodyPr/>
                    <a:lstStyle/>
                    <a:p>
                      <a:pPr algn="l" fontAlgn="b"/>
                      <a:r>
                        <a:rPr lang="en-US" sz="1100" u="none" strike="noStrike">
                          <a:effectLst/>
                        </a:rPr>
                        <a:t>Men+</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33,600</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29,800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11.3</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243548914"/>
                  </a:ext>
                </a:extLst>
              </a:tr>
              <a:tr h="197014">
                <a:tc>
                  <a:txBody>
                    <a:bodyPr/>
                    <a:lstStyle/>
                    <a:p>
                      <a:pPr algn="l" fontAlgn="b"/>
                      <a:r>
                        <a:rPr lang="en-US" sz="1100" u="none" strike="noStrike">
                          <a:effectLst/>
                        </a:rPr>
                        <a:t>15 to 19 years old</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14,600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8,400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42.5</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206553213"/>
                  </a:ext>
                </a:extLst>
              </a:tr>
              <a:tr h="197014">
                <a:tc>
                  <a:txBody>
                    <a:bodyPr/>
                    <a:lstStyle/>
                    <a:p>
                      <a:pPr algn="l" fontAlgn="b"/>
                      <a:r>
                        <a:rPr lang="en-US" sz="1100" u="none" strike="noStrike">
                          <a:effectLst/>
                        </a:rPr>
                        <a:t>20 to 24 years old</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23,800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16,800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29.4</a:t>
                      </a:r>
                      <a:endParaRPr lang="en-US" sz="11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377005102"/>
                  </a:ext>
                </a:extLst>
              </a:tr>
              <a:tr h="197014">
                <a:tc>
                  <a:txBody>
                    <a:bodyPr/>
                    <a:lstStyle/>
                    <a:p>
                      <a:pPr algn="l" fontAlgn="b"/>
                      <a:r>
                        <a:rPr lang="en-US" sz="1100" u="none" strike="noStrike">
                          <a:effectLst/>
                        </a:rPr>
                        <a:t>25 to 54 years old</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38,800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34,400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11.3</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355749280"/>
                  </a:ext>
                </a:extLst>
              </a:tr>
              <a:tr h="197014">
                <a:tc>
                  <a:txBody>
                    <a:bodyPr/>
                    <a:lstStyle/>
                    <a:p>
                      <a:pPr algn="l" fontAlgn="b"/>
                      <a:r>
                        <a:rPr lang="en-US" sz="1100" u="none" strike="noStrike">
                          <a:effectLst/>
                        </a:rPr>
                        <a:t>55 to 64 years old</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31,200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25,800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17.3</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260619459"/>
                  </a:ext>
                </a:extLst>
              </a:tr>
              <a:tr h="197014">
                <a:tc>
                  <a:txBody>
                    <a:bodyPr/>
                    <a:lstStyle/>
                    <a:p>
                      <a:pPr algn="l" fontAlgn="b"/>
                      <a:r>
                        <a:rPr lang="en-US" sz="1100" u="none" strike="noStrike">
                          <a:effectLst/>
                        </a:rPr>
                        <a:t>65 and older</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30,000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28,200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587027001"/>
                  </a:ext>
                </a:extLst>
              </a:tr>
              <a:tr h="197014">
                <a:tc>
                  <a:txBody>
                    <a:bodyPr/>
                    <a:lstStyle/>
                    <a:p>
                      <a:pPr algn="l" fontAlgn="b"/>
                      <a:r>
                        <a:rPr lang="en-US" sz="1100" u="none" strike="noStrike">
                          <a:effectLst/>
                        </a:rPr>
                        <a:t>Bottom decile</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8,000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3,360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58.0</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860007774"/>
                  </a:ext>
                </a:extLst>
              </a:tr>
              <a:tr h="197014">
                <a:tc>
                  <a:txBody>
                    <a:bodyPr/>
                    <a:lstStyle/>
                    <a:p>
                      <a:pPr algn="l" fontAlgn="b"/>
                      <a:r>
                        <a:rPr lang="en-US" sz="1100" u="none" strike="noStrike">
                          <a:effectLst/>
                        </a:rPr>
                        <a:t>Second decile</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15,200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10,100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33.6</a:t>
                      </a:r>
                      <a:endParaRPr lang="en-US" sz="1100" b="0" i="0" u="none" strike="noStrike">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744969396"/>
                  </a:ext>
                </a:extLst>
              </a:tr>
              <a:tr h="197014">
                <a:tc>
                  <a:txBody>
                    <a:bodyPr/>
                    <a:lstStyle/>
                    <a:p>
                      <a:pPr algn="l" fontAlgn="b"/>
                      <a:r>
                        <a:rPr lang="en-US" sz="1100" u="none" strike="noStrike">
                          <a:effectLst/>
                        </a:rPr>
                        <a:t>Third decile</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19,800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16,000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19.2</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977931684"/>
                  </a:ext>
                </a:extLst>
              </a:tr>
              <a:tr h="197014">
                <a:tc>
                  <a:txBody>
                    <a:bodyPr/>
                    <a:lstStyle/>
                    <a:p>
                      <a:pPr algn="l" fontAlgn="b"/>
                      <a:r>
                        <a:rPr lang="en-US" sz="1100" u="none" strike="noStrike">
                          <a:effectLst/>
                        </a:rPr>
                        <a:t>Fourth decile</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24,800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22,200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10.5</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468635619"/>
                  </a:ext>
                </a:extLst>
              </a:tr>
              <a:tr h="197014">
                <a:tc>
                  <a:txBody>
                    <a:bodyPr/>
                    <a:lstStyle/>
                    <a:p>
                      <a:pPr algn="l" fontAlgn="b"/>
                      <a:r>
                        <a:rPr lang="en-US" sz="1100" u="none" strike="noStrike">
                          <a:effectLst/>
                        </a:rPr>
                        <a:t>Fifth decile</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31,600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28,400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10.1</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450837319"/>
                  </a:ext>
                </a:extLst>
              </a:tr>
              <a:tr h="197014">
                <a:tc>
                  <a:txBody>
                    <a:bodyPr/>
                    <a:lstStyle/>
                    <a:p>
                      <a:pPr algn="l" fontAlgn="b"/>
                      <a:r>
                        <a:rPr lang="en-US" sz="1100" u="none" strike="noStrike">
                          <a:effectLst/>
                        </a:rPr>
                        <a:t>Sixth decile</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38,800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36,400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6.2</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280247029"/>
                  </a:ext>
                </a:extLst>
              </a:tr>
              <a:tr h="197014">
                <a:tc>
                  <a:txBody>
                    <a:bodyPr/>
                    <a:lstStyle/>
                    <a:p>
                      <a:pPr algn="l" fontAlgn="b"/>
                      <a:r>
                        <a:rPr lang="en-US" sz="1100" u="none" strike="noStrike">
                          <a:effectLst/>
                        </a:rPr>
                        <a:t>Seventh decile</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46,000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44,400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217401026"/>
                  </a:ext>
                </a:extLst>
              </a:tr>
              <a:tr h="197014">
                <a:tc>
                  <a:txBody>
                    <a:bodyPr/>
                    <a:lstStyle/>
                    <a:p>
                      <a:pPr algn="l" fontAlgn="b"/>
                      <a:r>
                        <a:rPr lang="en-US" sz="1100" u="none" strike="noStrike">
                          <a:effectLst/>
                        </a:rPr>
                        <a:t>Eighth decile</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55,600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54,000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2.9</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811404353"/>
                  </a:ext>
                </a:extLst>
              </a:tr>
              <a:tr h="197014">
                <a:tc>
                  <a:txBody>
                    <a:bodyPr/>
                    <a:lstStyle/>
                    <a:p>
                      <a:pPr algn="l" fontAlgn="b"/>
                      <a:r>
                        <a:rPr lang="en-US" sz="1100" u="none" strike="noStrike" dirty="0">
                          <a:effectLst/>
                        </a:rPr>
                        <a:t>Ninth decile</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69,000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67,500</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4256116930"/>
                  </a:ext>
                </a:extLst>
              </a:tr>
              <a:tr h="197014">
                <a:tc>
                  <a:txBody>
                    <a:bodyPr/>
                    <a:lstStyle/>
                    <a:p>
                      <a:pPr algn="l" fontAlgn="b"/>
                      <a:r>
                        <a:rPr lang="en-US" sz="1100" u="none" strike="noStrike" dirty="0">
                          <a:effectLst/>
                        </a:rPr>
                        <a:t>Top decile</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a:effectLst/>
                        </a:rPr>
                        <a:t>90,000</a:t>
                      </a:r>
                      <a:endParaRPr lang="en-US" sz="11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88,000</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041100598"/>
                  </a:ext>
                </a:extLst>
              </a:tr>
            </a:tbl>
          </a:graphicData>
        </a:graphic>
      </p:graphicFrame>
      <p:sp>
        <p:nvSpPr>
          <p:cNvPr id="6" name="TextBox 5">
            <a:extLst>
              <a:ext uri="{FF2B5EF4-FFF2-40B4-BE49-F238E27FC236}">
                <a16:creationId xmlns:a16="http://schemas.microsoft.com/office/drawing/2014/main" id="{B35B5758-BB8A-1660-B6D5-0AB3C6207D96}"/>
              </a:ext>
            </a:extLst>
          </p:cNvPr>
          <p:cNvSpPr txBox="1"/>
          <p:nvPr/>
        </p:nvSpPr>
        <p:spPr>
          <a:xfrm>
            <a:off x="6213296" y="5716784"/>
            <a:ext cx="5581436" cy="461665"/>
          </a:xfrm>
          <a:prstGeom prst="rect">
            <a:avLst/>
          </a:prstGeom>
          <a:noFill/>
        </p:spPr>
        <p:txBody>
          <a:bodyPr wrap="square">
            <a:spAutoFit/>
          </a:bodyPr>
          <a:lstStyle/>
          <a:p>
            <a:pPr algn="l"/>
            <a:r>
              <a:rPr lang="en-US" sz="1200" i="0" u="none" strike="noStrike" baseline="0" dirty="0">
                <a:latin typeface="Arial-BoldMT"/>
              </a:rPr>
              <a:t>Statistics Canada (2022): “The contribution of pandemic relief benefits to </a:t>
            </a:r>
          </a:p>
          <a:p>
            <a:pPr algn="l"/>
            <a:r>
              <a:rPr lang="en-US" sz="1200" dirty="0">
                <a:latin typeface="Arial-BoldMT"/>
              </a:rPr>
              <a:t>                                           </a:t>
            </a:r>
            <a:r>
              <a:rPr lang="en-US" sz="1200" i="0" u="none" strike="noStrike" baseline="0" dirty="0">
                <a:latin typeface="Arial-BoldMT"/>
              </a:rPr>
              <a:t>the incomes of Canadians in 2020”.</a:t>
            </a:r>
            <a:endParaRPr lang="en-US" sz="1200" dirty="0"/>
          </a:p>
        </p:txBody>
      </p:sp>
    </p:spTree>
    <p:extLst>
      <p:ext uri="{BB962C8B-B14F-4D97-AF65-F5344CB8AC3E}">
        <p14:creationId xmlns:p14="http://schemas.microsoft.com/office/powerpoint/2010/main" val="75555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3">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5">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7">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9">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E24FD4-415F-2879-0A91-67109969A2D7}"/>
              </a:ext>
            </a:extLst>
          </p:cNvPr>
          <p:cNvSpPr>
            <a:spLocks noGrp="1"/>
          </p:cNvSpPr>
          <p:nvPr>
            <p:ph type="ctrTitle"/>
          </p:nvPr>
        </p:nvSpPr>
        <p:spPr>
          <a:xfrm>
            <a:off x="599160" y="1220055"/>
            <a:ext cx="3439347" cy="4417888"/>
          </a:xfrm>
        </p:spPr>
        <p:txBody>
          <a:bodyPr anchor="b">
            <a:normAutofit/>
          </a:bodyPr>
          <a:lstStyle/>
          <a:p>
            <a:pPr algn="l"/>
            <a:r>
              <a:rPr lang="en-CA" sz="2800" dirty="0">
                <a:solidFill>
                  <a:srgbClr val="FFFFFF"/>
                </a:solidFill>
              </a:rPr>
              <a:t>To what extent did the pandemic relief benefits help reduce the low-income rate? </a:t>
            </a:r>
            <a:br>
              <a:rPr lang="en-CA" sz="2800" dirty="0">
                <a:solidFill>
                  <a:srgbClr val="FFFFFF"/>
                </a:solidFill>
              </a:rPr>
            </a:br>
            <a:br>
              <a:rPr lang="en-CA" sz="2800" dirty="0">
                <a:solidFill>
                  <a:srgbClr val="FFFFFF"/>
                </a:solidFill>
              </a:rPr>
            </a:br>
            <a:r>
              <a:rPr lang="en-CA" sz="2800" dirty="0">
                <a:solidFill>
                  <a:srgbClr val="FFFFFF"/>
                </a:solidFill>
              </a:rPr>
              <a:t>Taking the benefits out and recalculate both household income and the low-income threshold</a:t>
            </a:r>
            <a:br>
              <a:rPr lang="en-CA" sz="2800" dirty="0">
                <a:solidFill>
                  <a:srgbClr val="FFFFFF"/>
                </a:solidFill>
              </a:rPr>
            </a:br>
            <a:endParaRPr lang="en-US" sz="2800" dirty="0">
              <a:solidFill>
                <a:srgbClr val="FFFFFF"/>
              </a:solidFill>
            </a:endParaRPr>
          </a:p>
        </p:txBody>
      </p:sp>
      <p:sp>
        <p:nvSpPr>
          <p:cNvPr id="5" name="Subtitle 4">
            <a:extLst>
              <a:ext uri="{FF2B5EF4-FFF2-40B4-BE49-F238E27FC236}">
                <a16:creationId xmlns:a16="http://schemas.microsoft.com/office/drawing/2014/main" id="{9663CEFF-F711-D5F7-29AE-ECFD023D4061}"/>
              </a:ext>
            </a:extLst>
          </p:cNvPr>
          <p:cNvSpPr>
            <a:spLocks noGrp="1"/>
          </p:cNvSpPr>
          <p:nvPr>
            <p:ph type="subTitle" idx="1"/>
          </p:nvPr>
        </p:nvSpPr>
        <p:spPr>
          <a:xfrm>
            <a:off x="727349" y="595901"/>
            <a:ext cx="4126272" cy="902085"/>
          </a:xfrm>
        </p:spPr>
        <p:txBody>
          <a:bodyPr>
            <a:normAutofit/>
          </a:bodyPr>
          <a:lstStyle/>
          <a:p>
            <a:pPr algn="l"/>
            <a:r>
              <a:rPr lang="en-CA" b="1" dirty="0">
                <a:solidFill>
                  <a:srgbClr val="FFFFFF"/>
                </a:solidFill>
              </a:rPr>
              <a:t>Accountant’s solution</a:t>
            </a:r>
          </a:p>
          <a:p>
            <a:pPr algn="l"/>
            <a:endParaRPr lang="en-CA" b="1" dirty="0">
              <a:solidFill>
                <a:srgbClr val="FFFFFF"/>
              </a:solidFill>
            </a:endParaRPr>
          </a:p>
          <a:p>
            <a:pPr algn="l"/>
            <a:endParaRPr lang="en-CA" b="1" dirty="0">
              <a:solidFill>
                <a:srgbClr val="FFFFFF"/>
              </a:solidFill>
            </a:endParaRPr>
          </a:p>
          <a:p>
            <a:pPr algn="l"/>
            <a:endParaRPr lang="en-CA" b="1" dirty="0">
              <a:solidFill>
                <a:srgbClr val="FFFFFF"/>
              </a:solidFill>
            </a:endParaRPr>
          </a:p>
          <a:p>
            <a:pPr algn="l"/>
            <a:endParaRPr lang="en-CA" b="1" dirty="0">
              <a:solidFill>
                <a:srgbClr val="FFFFFF"/>
              </a:solidFill>
            </a:endParaRPr>
          </a:p>
          <a:p>
            <a:pPr algn="l"/>
            <a:endParaRPr lang="en-US" b="1" dirty="0">
              <a:solidFill>
                <a:srgbClr val="FFFFFF"/>
              </a:solidFill>
            </a:endParaRPr>
          </a:p>
        </p:txBody>
      </p:sp>
      <p:pic>
        <p:nvPicPr>
          <p:cNvPr id="7" name="Picture 6">
            <a:extLst>
              <a:ext uri="{FF2B5EF4-FFF2-40B4-BE49-F238E27FC236}">
                <a16:creationId xmlns:a16="http://schemas.microsoft.com/office/drawing/2014/main" id="{57772BB5-6F03-6995-EAAE-70E5C61BC04B}"/>
              </a:ext>
            </a:extLst>
          </p:cNvPr>
          <p:cNvPicPr>
            <a:picLocks noChangeAspect="1"/>
          </p:cNvPicPr>
          <p:nvPr/>
        </p:nvPicPr>
        <p:blipFill>
          <a:blip r:embed="rId2"/>
          <a:stretch>
            <a:fillRect/>
          </a:stretch>
        </p:blipFill>
        <p:spPr>
          <a:xfrm>
            <a:off x="6430285" y="986319"/>
            <a:ext cx="4850739" cy="4972692"/>
          </a:xfrm>
          <a:prstGeom prst="rect">
            <a:avLst/>
          </a:prstGeom>
        </p:spPr>
      </p:pic>
    </p:spTree>
    <p:extLst>
      <p:ext uri="{BB962C8B-B14F-4D97-AF65-F5344CB8AC3E}">
        <p14:creationId xmlns:p14="http://schemas.microsoft.com/office/powerpoint/2010/main" val="283316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E24FD4-415F-2879-0A91-67109969A2D7}"/>
              </a:ext>
            </a:extLst>
          </p:cNvPr>
          <p:cNvSpPr>
            <a:spLocks noGrp="1"/>
          </p:cNvSpPr>
          <p:nvPr>
            <p:ph type="ctrTitle"/>
          </p:nvPr>
        </p:nvSpPr>
        <p:spPr>
          <a:xfrm>
            <a:off x="660041" y="2767106"/>
            <a:ext cx="2880828" cy="3071906"/>
          </a:xfrm>
        </p:spPr>
        <p:txBody>
          <a:bodyPr anchor="t">
            <a:normAutofit/>
          </a:bodyPr>
          <a:lstStyle/>
          <a:p>
            <a:pPr algn="l"/>
            <a:r>
              <a:rPr lang="en-CA" sz="2500" dirty="0">
                <a:solidFill>
                  <a:srgbClr val="FFFFFF"/>
                </a:solidFill>
              </a:rPr>
              <a:t>To what extent did the pandemic relief benefit help reduce inequality in household after-tax income ?</a:t>
            </a:r>
            <a:br>
              <a:rPr lang="en-CA" sz="2500" dirty="0">
                <a:solidFill>
                  <a:srgbClr val="FFFFFF"/>
                </a:solidFill>
              </a:rPr>
            </a:br>
            <a:br>
              <a:rPr lang="en-CA" sz="2500" dirty="0">
                <a:solidFill>
                  <a:srgbClr val="FFFFFF"/>
                </a:solidFill>
              </a:rPr>
            </a:br>
            <a:endParaRPr lang="en-US" sz="2500" dirty="0">
              <a:solidFill>
                <a:srgbClr val="FFFFFF"/>
              </a:solidFill>
            </a:endParaRPr>
          </a:p>
        </p:txBody>
      </p:sp>
      <p:sp>
        <p:nvSpPr>
          <p:cNvPr id="5" name="Subtitle 4">
            <a:extLst>
              <a:ext uri="{FF2B5EF4-FFF2-40B4-BE49-F238E27FC236}">
                <a16:creationId xmlns:a16="http://schemas.microsoft.com/office/drawing/2014/main" id="{9663CEFF-F711-D5F7-29AE-ECFD023D4061}"/>
              </a:ext>
            </a:extLst>
          </p:cNvPr>
          <p:cNvSpPr>
            <a:spLocks noGrp="1"/>
          </p:cNvSpPr>
          <p:nvPr>
            <p:ph type="subTitle" idx="1"/>
          </p:nvPr>
        </p:nvSpPr>
        <p:spPr>
          <a:xfrm>
            <a:off x="660042" y="806824"/>
            <a:ext cx="2919738" cy="1494117"/>
          </a:xfrm>
        </p:spPr>
        <p:txBody>
          <a:bodyPr anchor="b">
            <a:normAutofit/>
          </a:bodyPr>
          <a:lstStyle/>
          <a:p>
            <a:pPr algn="l"/>
            <a:r>
              <a:rPr lang="en-CA" sz="2000" b="1" dirty="0">
                <a:solidFill>
                  <a:srgbClr val="FFFFFF"/>
                </a:solidFill>
              </a:rPr>
              <a:t>Accountant’s solution </a:t>
            </a:r>
            <a:endParaRPr lang="en-US" sz="2000" b="1" dirty="0">
              <a:solidFill>
                <a:srgbClr val="FFFFFF"/>
              </a:solidFill>
            </a:endParaRPr>
          </a:p>
        </p:txBody>
      </p:sp>
      <p:pic>
        <p:nvPicPr>
          <p:cNvPr id="4" name="Picture 3">
            <a:extLst>
              <a:ext uri="{FF2B5EF4-FFF2-40B4-BE49-F238E27FC236}">
                <a16:creationId xmlns:a16="http://schemas.microsoft.com/office/drawing/2014/main" id="{8922CFEF-BCBC-D21F-0E87-ADBFF7BA24FC}"/>
              </a:ext>
            </a:extLst>
          </p:cNvPr>
          <p:cNvPicPr>
            <a:picLocks noChangeAspect="1"/>
          </p:cNvPicPr>
          <p:nvPr/>
        </p:nvPicPr>
        <p:blipFill>
          <a:blip r:embed="rId2"/>
          <a:stretch>
            <a:fillRect/>
          </a:stretch>
        </p:blipFill>
        <p:spPr>
          <a:xfrm>
            <a:off x="5188449" y="1089061"/>
            <a:ext cx="5578868" cy="5034337"/>
          </a:xfrm>
          <a:prstGeom prst="rect">
            <a:avLst/>
          </a:prstGeom>
        </p:spPr>
      </p:pic>
    </p:spTree>
    <p:extLst>
      <p:ext uri="{BB962C8B-B14F-4D97-AF65-F5344CB8AC3E}">
        <p14:creationId xmlns:p14="http://schemas.microsoft.com/office/powerpoint/2010/main" val="2539217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E24FD4-415F-2879-0A91-67109969A2D7}"/>
              </a:ext>
            </a:extLst>
          </p:cNvPr>
          <p:cNvSpPr>
            <a:spLocks noGrp="1"/>
          </p:cNvSpPr>
          <p:nvPr>
            <p:ph type="ctrTitle"/>
          </p:nvPr>
        </p:nvSpPr>
        <p:spPr>
          <a:xfrm>
            <a:off x="660041" y="2767106"/>
            <a:ext cx="2880828" cy="3071906"/>
          </a:xfrm>
        </p:spPr>
        <p:txBody>
          <a:bodyPr anchor="t">
            <a:normAutofit/>
          </a:bodyPr>
          <a:lstStyle/>
          <a:p>
            <a:pPr algn="l"/>
            <a:r>
              <a:rPr lang="en-CA" sz="3400">
                <a:solidFill>
                  <a:srgbClr val="FFFFFF"/>
                </a:solidFill>
              </a:rPr>
              <a:t>Effect of pandemic relief benefit on</a:t>
            </a:r>
            <a:br>
              <a:rPr lang="en-CA" sz="3400">
                <a:solidFill>
                  <a:srgbClr val="FFFFFF"/>
                </a:solidFill>
              </a:rPr>
            </a:br>
            <a:r>
              <a:rPr lang="en-CA" sz="3400">
                <a:solidFill>
                  <a:srgbClr val="FFFFFF"/>
                </a:solidFill>
              </a:rPr>
              <a:t>core housing need:</a:t>
            </a:r>
            <a:endParaRPr lang="en-US" sz="3400">
              <a:solidFill>
                <a:srgbClr val="FFFFFF"/>
              </a:solidFill>
            </a:endParaRPr>
          </a:p>
        </p:txBody>
      </p:sp>
      <p:sp>
        <p:nvSpPr>
          <p:cNvPr id="5" name="Subtitle 4">
            <a:extLst>
              <a:ext uri="{FF2B5EF4-FFF2-40B4-BE49-F238E27FC236}">
                <a16:creationId xmlns:a16="http://schemas.microsoft.com/office/drawing/2014/main" id="{9663CEFF-F711-D5F7-29AE-ECFD023D4061}"/>
              </a:ext>
            </a:extLst>
          </p:cNvPr>
          <p:cNvSpPr>
            <a:spLocks noGrp="1"/>
          </p:cNvSpPr>
          <p:nvPr>
            <p:ph type="subTitle" idx="1"/>
          </p:nvPr>
        </p:nvSpPr>
        <p:spPr>
          <a:xfrm>
            <a:off x="660042" y="806824"/>
            <a:ext cx="2919738" cy="1494117"/>
          </a:xfrm>
        </p:spPr>
        <p:txBody>
          <a:bodyPr anchor="b">
            <a:normAutofit/>
          </a:bodyPr>
          <a:lstStyle/>
          <a:p>
            <a:pPr algn="l"/>
            <a:r>
              <a:rPr lang="en-CA" sz="2000" dirty="0">
                <a:solidFill>
                  <a:srgbClr val="FFFFFF"/>
                </a:solidFill>
              </a:rPr>
              <a:t>Accountant’s solution </a:t>
            </a:r>
            <a:endParaRPr lang="en-US" sz="2000" dirty="0">
              <a:solidFill>
                <a:srgbClr val="FFFFFF"/>
              </a:solidFill>
            </a:endParaRPr>
          </a:p>
        </p:txBody>
      </p:sp>
      <p:pic>
        <p:nvPicPr>
          <p:cNvPr id="4" name="Picture 3">
            <a:extLst>
              <a:ext uri="{FF2B5EF4-FFF2-40B4-BE49-F238E27FC236}">
                <a16:creationId xmlns:a16="http://schemas.microsoft.com/office/drawing/2014/main" id="{572C4BF8-A630-92EC-A1ED-F2AEAEA4E79D}"/>
              </a:ext>
            </a:extLst>
          </p:cNvPr>
          <p:cNvPicPr>
            <a:picLocks noChangeAspect="1"/>
          </p:cNvPicPr>
          <p:nvPr/>
        </p:nvPicPr>
        <p:blipFill>
          <a:blip r:embed="rId2"/>
          <a:stretch>
            <a:fillRect/>
          </a:stretch>
        </p:blipFill>
        <p:spPr>
          <a:xfrm>
            <a:off x="5096409" y="1243172"/>
            <a:ext cx="5938035" cy="4263775"/>
          </a:xfrm>
          <a:prstGeom prst="rect">
            <a:avLst/>
          </a:prstGeom>
        </p:spPr>
      </p:pic>
    </p:spTree>
    <p:extLst>
      <p:ext uri="{BB962C8B-B14F-4D97-AF65-F5344CB8AC3E}">
        <p14:creationId xmlns:p14="http://schemas.microsoft.com/office/powerpoint/2010/main" val="633674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625A-07C2-126B-9E07-E8862F50A91F}"/>
              </a:ext>
            </a:extLst>
          </p:cNvPr>
          <p:cNvSpPr>
            <a:spLocks noGrp="1"/>
          </p:cNvSpPr>
          <p:nvPr>
            <p:ph type="ctrTitle"/>
          </p:nvPr>
        </p:nvSpPr>
        <p:spPr>
          <a:xfrm>
            <a:off x="1524000" y="929813"/>
            <a:ext cx="9144000" cy="796246"/>
          </a:xfrm>
        </p:spPr>
        <p:txBody>
          <a:bodyPr>
            <a:normAutofit fontScale="90000"/>
          </a:bodyPr>
          <a:lstStyle/>
          <a:p>
            <a:r>
              <a:rPr lang="en-CA" sz="3000" b="1" dirty="0"/>
              <a:t>Simulation analysis</a:t>
            </a:r>
            <a:br>
              <a:rPr lang="en-CA" sz="3000" b="1" dirty="0"/>
            </a:br>
            <a:r>
              <a:rPr lang="en-CA" sz="3000" b="1" dirty="0"/>
              <a:t>Social Policy Simulation Database and Model (SPSDM)</a:t>
            </a:r>
            <a:endParaRPr lang="en-US" sz="3000" b="1" dirty="0"/>
          </a:p>
        </p:txBody>
      </p:sp>
      <p:sp>
        <p:nvSpPr>
          <p:cNvPr id="3" name="Subtitle 2">
            <a:extLst>
              <a:ext uri="{FF2B5EF4-FFF2-40B4-BE49-F238E27FC236}">
                <a16:creationId xmlns:a16="http://schemas.microsoft.com/office/drawing/2014/main" id="{C0ADDB1E-B550-5449-7491-651CCFAC29A7}"/>
              </a:ext>
            </a:extLst>
          </p:cNvPr>
          <p:cNvSpPr>
            <a:spLocks noGrp="1"/>
          </p:cNvSpPr>
          <p:nvPr>
            <p:ph type="subTitle" idx="1"/>
          </p:nvPr>
        </p:nvSpPr>
        <p:spPr>
          <a:xfrm>
            <a:off x="1524000" y="1982912"/>
            <a:ext cx="9144000" cy="4315146"/>
          </a:xfrm>
        </p:spPr>
        <p:txBody>
          <a:bodyPr/>
          <a:lstStyle/>
          <a:p>
            <a:endParaRPr lang="en-US" dirty="0"/>
          </a:p>
        </p:txBody>
      </p:sp>
      <p:sp>
        <p:nvSpPr>
          <p:cNvPr id="4" name="Flowchart: Magnetic Disk 3">
            <a:extLst>
              <a:ext uri="{FF2B5EF4-FFF2-40B4-BE49-F238E27FC236}">
                <a16:creationId xmlns:a16="http://schemas.microsoft.com/office/drawing/2014/main" id="{B6280182-3248-B450-5824-D0A1E2184196}"/>
              </a:ext>
            </a:extLst>
          </p:cNvPr>
          <p:cNvSpPr/>
          <p:nvPr/>
        </p:nvSpPr>
        <p:spPr>
          <a:xfrm>
            <a:off x="4654193" y="2363056"/>
            <a:ext cx="3184989" cy="337258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27832D-E22B-CB6F-EB91-1AF968EB5413}"/>
              </a:ext>
            </a:extLst>
          </p:cNvPr>
          <p:cNvSpPr txBox="1"/>
          <p:nvPr/>
        </p:nvSpPr>
        <p:spPr>
          <a:xfrm>
            <a:off x="5342561" y="3575407"/>
            <a:ext cx="2280865" cy="954107"/>
          </a:xfrm>
          <a:prstGeom prst="rect">
            <a:avLst/>
          </a:prstGeom>
          <a:noFill/>
        </p:spPr>
        <p:txBody>
          <a:bodyPr wrap="square" rtlCol="0">
            <a:spAutoFit/>
          </a:bodyPr>
          <a:lstStyle/>
          <a:p>
            <a:pPr algn="ctr"/>
            <a:r>
              <a:rPr lang="en-CA" sz="2800" dirty="0"/>
              <a:t>SPSDM Simulator</a:t>
            </a:r>
            <a:endParaRPr lang="en-US" sz="2800" dirty="0"/>
          </a:p>
        </p:txBody>
      </p:sp>
      <p:sp>
        <p:nvSpPr>
          <p:cNvPr id="7" name="Cube 6">
            <a:extLst>
              <a:ext uri="{FF2B5EF4-FFF2-40B4-BE49-F238E27FC236}">
                <a16:creationId xmlns:a16="http://schemas.microsoft.com/office/drawing/2014/main" id="{F8242D61-F18E-7FC6-C1F4-54009D9056F6}"/>
              </a:ext>
            </a:extLst>
          </p:cNvPr>
          <p:cNvSpPr/>
          <p:nvPr/>
        </p:nvSpPr>
        <p:spPr>
          <a:xfrm>
            <a:off x="2137025" y="2902450"/>
            <a:ext cx="1674687" cy="109933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555317FC-6ACA-49A6-7D6E-6FF838B6E83C}"/>
              </a:ext>
            </a:extLst>
          </p:cNvPr>
          <p:cNvSpPr/>
          <p:nvPr/>
        </p:nvSpPr>
        <p:spPr>
          <a:xfrm>
            <a:off x="3811712" y="3364787"/>
            <a:ext cx="842481" cy="421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4525C8-F43C-A7F5-EFD7-3A7121856F01}"/>
              </a:ext>
            </a:extLst>
          </p:cNvPr>
          <p:cNvSpPr txBox="1"/>
          <p:nvPr/>
        </p:nvSpPr>
        <p:spPr>
          <a:xfrm>
            <a:off x="2250039" y="3452117"/>
            <a:ext cx="1212351" cy="400110"/>
          </a:xfrm>
          <a:prstGeom prst="rect">
            <a:avLst/>
          </a:prstGeom>
          <a:noFill/>
        </p:spPr>
        <p:txBody>
          <a:bodyPr wrap="square" rtlCol="0">
            <a:spAutoFit/>
          </a:bodyPr>
          <a:lstStyle/>
          <a:p>
            <a:r>
              <a:rPr lang="en-CA" sz="2000" dirty="0"/>
              <a:t>Database</a:t>
            </a:r>
            <a:endParaRPr lang="en-US" sz="2000" dirty="0"/>
          </a:p>
        </p:txBody>
      </p:sp>
      <p:sp>
        <p:nvSpPr>
          <p:cNvPr id="10" name="Scroll: Horizontal 9">
            <a:extLst>
              <a:ext uri="{FF2B5EF4-FFF2-40B4-BE49-F238E27FC236}">
                <a16:creationId xmlns:a16="http://schemas.microsoft.com/office/drawing/2014/main" id="{2F134AFE-80ED-3BF1-EAD4-E569576216B4}"/>
              </a:ext>
            </a:extLst>
          </p:cNvPr>
          <p:cNvSpPr/>
          <p:nvPr/>
        </p:nvSpPr>
        <p:spPr>
          <a:xfrm>
            <a:off x="2137025" y="4078303"/>
            <a:ext cx="1530849" cy="158275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980063-18B3-5F09-01D6-957304072B20}"/>
              </a:ext>
            </a:extLst>
          </p:cNvPr>
          <p:cNvSpPr txBox="1"/>
          <p:nvPr/>
        </p:nvSpPr>
        <p:spPr>
          <a:xfrm>
            <a:off x="2250039" y="4986713"/>
            <a:ext cx="1417835" cy="369332"/>
          </a:xfrm>
          <a:prstGeom prst="rect">
            <a:avLst/>
          </a:prstGeom>
          <a:noFill/>
        </p:spPr>
        <p:txBody>
          <a:bodyPr wrap="square" rtlCol="0">
            <a:spAutoFit/>
          </a:bodyPr>
          <a:lstStyle/>
          <a:p>
            <a:r>
              <a:rPr lang="en-CA" b="1" dirty="0">
                <a:solidFill>
                  <a:srgbClr val="92D050"/>
                </a:solidFill>
              </a:rPr>
              <a:t>Parameters</a:t>
            </a:r>
            <a:endParaRPr lang="en-US" b="1" dirty="0">
              <a:solidFill>
                <a:srgbClr val="92D050"/>
              </a:solidFill>
            </a:endParaRPr>
          </a:p>
        </p:txBody>
      </p:sp>
      <p:sp>
        <p:nvSpPr>
          <p:cNvPr id="12" name="Arrow: Notched Right 11">
            <a:extLst>
              <a:ext uri="{FF2B5EF4-FFF2-40B4-BE49-F238E27FC236}">
                <a16:creationId xmlns:a16="http://schemas.microsoft.com/office/drawing/2014/main" id="{91ABBEA0-1478-D453-D442-6E9E9A59D5D1}"/>
              </a:ext>
            </a:extLst>
          </p:cNvPr>
          <p:cNvSpPr/>
          <p:nvPr/>
        </p:nvSpPr>
        <p:spPr>
          <a:xfrm>
            <a:off x="3667874" y="4628508"/>
            <a:ext cx="986319" cy="4212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a:extLst>
              <a:ext uri="{FF2B5EF4-FFF2-40B4-BE49-F238E27FC236}">
                <a16:creationId xmlns:a16="http://schemas.microsoft.com/office/drawing/2014/main" id="{4F4C9444-8BAF-CAA5-9B22-21EC1F56CEA1}"/>
              </a:ext>
            </a:extLst>
          </p:cNvPr>
          <p:cNvSpPr/>
          <p:nvPr/>
        </p:nvSpPr>
        <p:spPr>
          <a:xfrm>
            <a:off x="8507003" y="3084815"/>
            <a:ext cx="1859621" cy="183393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Striped Right 13">
            <a:extLst>
              <a:ext uri="{FF2B5EF4-FFF2-40B4-BE49-F238E27FC236}">
                <a16:creationId xmlns:a16="http://schemas.microsoft.com/office/drawing/2014/main" id="{E89ECEF7-476A-8FD0-BAD1-45888C37127E}"/>
              </a:ext>
            </a:extLst>
          </p:cNvPr>
          <p:cNvSpPr/>
          <p:nvPr/>
        </p:nvSpPr>
        <p:spPr>
          <a:xfrm>
            <a:off x="7880279" y="3955550"/>
            <a:ext cx="626724" cy="36987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4E1E59-0FA8-0F1D-7D23-F556E7DC7F54}"/>
              </a:ext>
            </a:extLst>
          </p:cNvPr>
          <p:cNvSpPr txBox="1"/>
          <p:nvPr/>
        </p:nvSpPr>
        <p:spPr>
          <a:xfrm>
            <a:off x="8587482" y="3821449"/>
            <a:ext cx="1332217" cy="707886"/>
          </a:xfrm>
          <a:prstGeom prst="rect">
            <a:avLst/>
          </a:prstGeom>
          <a:noFill/>
        </p:spPr>
        <p:txBody>
          <a:bodyPr wrap="square" rtlCol="0">
            <a:spAutoFit/>
          </a:bodyPr>
          <a:lstStyle/>
          <a:p>
            <a:r>
              <a:rPr lang="en-CA" sz="2000" dirty="0"/>
              <a:t>Simulated data</a:t>
            </a:r>
            <a:endParaRPr lang="en-US" sz="2000" dirty="0"/>
          </a:p>
        </p:txBody>
      </p:sp>
      <p:pic>
        <p:nvPicPr>
          <p:cNvPr id="20" name="Graphic 19" descr="Artist male with solid fill">
            <a:extLst>
              <a:ext uri="{FF2B5EF4-FFF2-40B4-BE49-F238E27FC236}">
                <a16:creationId xmlns:a16="http://schemas.microsoft.com/office/drawing/2014/main" id="{358E6D8C-95D4-6FDC-75B6-F492D8B16B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0112" y="4226156"/>
            <a:ext cx="914400" cy="914400"/>
          </a:xfrm>
          <a:prstGeom prst="rect">
            <a:avLst/>
          </a:prstGeom>
        </p:spPr>
      </p:pic>
      <p:pic>
        <p:nvPicPr>
          <p:cNvPr id="22" name="Graphic 21" descr="Circles with arrows outline">
            <a:extLst>
              <a:ext uri="{FF2B5EF4-FFF2-40B4-BE49-F238E27FC236}">
                <a16:creationId xmlns:a16="http://schemas.microsoft.com/office/drawing/2014/main" id="{E86BB42A-BFD1-B438-E184-E0CDD36958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4756" y="4420307"/>
            <a:ext cx="1674688" cy="914400"/>
          </a:xfrm>
          <a:prstGeom prst="rect">
            <a:avLst/>
          </a:prstGeom>
        </p:spPr>
      </p:pic>
    </p:spTree>
    <p:extLst>
      <p:ext uri="{BB962C8B-B14F-4D97-AF65-F5344CB8AC3E}">
        <p14:creationId xmlns:p14="http://schemas.microsoft.com/office/powerpoint/2010/main" val="2802397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E24FD4-415F-2879-0A91-67109969A2D7}"/>
              </a:ext>
            </a:extLst>
          </p:cNvPr>
          <p:cNvSpPr>
            <a:spLocks noGrp="1"/>
          </p:cNvSpPr>
          <p:nvPr>
            <p:ph type="ctrTitle"/>
          </p:nvPr>
        </p:nvSpPr>
        <p:spPr>
          <a:xfrm>
            <a:off x="660041" y="1047965"/>
            <a:ext cx="2880828" cy="2198670"/>
          </a:xfrm>
        </p:spPr>
        <p:txBody>
          <a:bodyPr anchor="t">
            <a:normAutofit/>
          </a:bodyPr>
          <a:lstStyle/>
          <a:p>
            <a:pPr algn="l"/>
            <a:r>
              <a:rPr lang="en-CA" sz="3200" dirty="0">
                <a:solidFill>
                  <a:srgbClr val="FFFFFF"/>
                </a:solidFill>
              </a:rPr>
              <a:t>Social Policy Simulation Database and Model  (SPSDM)</a:t>
            </a:r>
            <a:endParaRPr lang="en-US" sz="3200" dirty="0">
              <a:solidFill>
                <a:srgbClr val="FFFFFF"/>
              </a:solidFill>
            </a:endParaRPr>
          </a:p>
        </p:txBody>
      </p:sp>
      <p:sp>
        <p:nvSpPr>
          <p:cNvPr id="5" name="Subtitle 4">
            <a:extLst>
              <a:ext uri="{FF2B5EF4-FFF2-40B4-BE49-F238E27FC236}">
                <a16:creationId xmlns:a16="http://schemas.microsoft.com/office/drawing/2014/main" id="{9663CEFF-F711-D5F7-29AE-ECFD023D4061}"/>
              </a:ext>
            </a:extLst>
          </p:cNvPr>
          <p:cNvSpPr>
            <a:spLocks noGrp="1"/>
          </p:cNvSpPr>
          <p:nvPr>
            <p:ph type="subTitle" idx="1"/>
          </p:nvPr>
        </p:nvSpPr>
        <p:spPr>
          <a:xfrm>
            <a:off x="722044" y="3935002"/>
            <a:ext cx="2919738" cy="2500073"/>
          </a:xfrm>
        </p:spPr>
        <p:txBody>
          <a:bodyPr anchor="b">
            <a:normAutofit/>
          </a:bodyPr>
          <a:lstStyle/>
          <a:p>
            <a:pPr algn="l"/>
            <a:r>
              <a:rPr lang="en-CA" b="1" dirty="0">
                <a:solidFill>
                  <a:srgbClr val="FFFFFF"/>
                </a:solidFill>
              </a:rPr>
              <a:t>Microsimulation: take the benefits away and let the computer be the accountant</a:t>
            </a:r>
            <a:endParaRPr lang="en-US" b="1" dirty="0">
              <a:solidFill>
                <a:srgbClr val="FFFFFF"/>
              </a:solidFill>
            </a:endParaRPr>
          </a:p>
        </p:txBody>
      </p:sp>
      <p:pic>
        <p:nvPicPr>
          <p:cNvPr id="4" name="Picture 3">
            <a:extLst>
              <a:ext uri="{FF2B5EF4-FFF2-40B4-BE49-F238E27FC236}">
                <a16:creationId xmlns:a16="http://schemas.microsoft.com/office/drawing/2014/main" id="{E030D6D9-FEB1-DB05-8E74-FDEC2B9E83C4}"/>
              </a:ext>
            </a:extLst>
          </p:cNvPr>
          <p:cNvPicPr>
            <a:picLocks noChangeAspect="1"/>
          </p:cNvPicPr>
          <p:nvPr/>
        </p:nvPicPr>
        <p:blipFill>
          <a:blip r:embed="rId3"/>
          <a:stretch>
            <a:fillRect/>
          </a:stretch>
        </p:blipFill>
        <p:spPr>
          <a:xfrm>
            <a:off x="4601043" y="1191802"/>
            <a:ext cx="6792997" cy="4736387"/>
          </a:xfrm>
          <a:prstGeom prst="rect">
            <a:avLst/>
          </a:prstGeom>
        </p:spPr>
      </p:pic>
    </p:spTree>
    <p:extLst>
      <p:ext uri="{BB962C8B-B14F-4D97-AF65-F5344CB8AC3E}">
        <p14:creationId xmlns:p14="http://schemas.microsoft.com/office/powerpoint/2010/main" val="317540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E24FD4-415F-2879-0A91-67109969A2D7}"/>
              </a:ext>
            </a:extLst>
          </p:cNvPr>
          <p:cNvSpPr>
            <a:spLocks noGrp="1"/>
          </p:cNvSpPr>
          <p:nvPr>
            <p:ph type="ctrTitle"/>
          </p:nvPr>
        </p:nvSpPr>
        <p:spPr>
          <a:xfrm>
            <a:off x="660041" y="2767106"/>
            <a:ext cx="2880828" cy="3071906"/>
          </a:xfrm>
        </p:spPr>
        <p:txBody>
          <a:bodyPr anchor="t">
            <a:normAutofit/>
          </a:bodyPr>
          <a:lstStyle/>
          <a:p>
            <a:pPr algn="l"/>
            <a:r>
              <a:rPr lang="en-CA" sz="3200" dirty="0">
                <a:solidFill>
                  <a:srgbClr val="FFFFFF"/>
                </a:solidFill>
              </a:rPr>
              <a:t>Social Policy Simulation Database and Model  (SPSDM)</a:t>
            </a:r>
            <a:endParaRPr lang="en-US" sz="3200" dirty="0">
              <a:solidFill>
                <a:srgbClr val="FFFFFF"/>
              </a:solidFill>
            </a:endParaRPr>
          </a:p>
        </p:txBody>
      </p:sp>
      <p:sp>
        <p:nvSpPr>
          <p:cNvPr id="5" name="Subtitle 4">
            <a:extLst>
              <a:ext uri="{FF2B5EF4-FFF2-40B4-BE49-F238E27FC236}">
                <a16:creationId xmlns:a16="http://schemas.microsoft.com/office/drawing/2014/main" id="{9663CEFF-F711-D5F7-29AE-ECFD023D4061}"/>
              </a:ext>
            </a:extLst>
          </p:cNvPr>
          <p:cNvSpPr>
            <a:spLocks noGrp="1"/>
          </p:cNvSpPr>
          <p:nvPr>
            <p:ph type="subTitle" idx="1"/>
          </p:nvPr>
        </p:nvSpPr>
        <p:spPr>
          <a:xfrm>
            <a:off x="607701" y="743286"/>
            <a:ext cx="2919738" cy="1494117"/>
          </a:xfrm>
        </p:spPr>
        <p:txBody>
          <a:bodyPr anchor="b">
            <a:normAutofit/>
          </a:bodyPr>
          <a:lstStyle/>
          <a:p>
            <a:pPr algn="l"/>
            <a:r>
              <a:rPr lang="en-CA" b="1" dirty="0">
                <a:solidFill>
                  <a:srgbClr val="FFFFFF"/>
                </a:solidFill>
              </a:rPr>
              <a:t>Simulation analysis</a:t>
            </a:r>
            <a:endParaRPr lang="en-US" b="1" dirty="0">
              <a:solidFill>
                <a:srgbClr val="FFFFFF"/>
              </a:solidFill>
            </a:endParaRPr>
          </a:p>
        </p:txBody>
      </p:sp>
      <p:pic>
        <p:nvPicPr>
          <p:cNvPr id="4" name="Picture 3">
            <a:extLst>
              <a:ext uri="{FF2B5EF4-FFF2-40B4-BE49-F238E27FC236}">
                <a16:creationId xmlns:a16="http://schemas.microsoft.com/office/drawing/2014/main" id="{2C3EAF40-4173-546E-580D-0BCE7F767187}"/>
              </a:ext>
            </a:extLst>
          </p:cNvPr>
          <p:cNvPicPr>
            <a:picLocks noChangeAspect="1"/>
          </p:cNvPicPr>
          <p:nvPr/>
        </p:nvPicPr>
        <p:blipFill>
          <a:blip r:embed="rId4"/>
          <a:stretch>
            <a:fillRect/>
          </a:stretch>
        </p:blipFill>
        <p:spPr>
          <a:xfrm>
            <a:off x="4346679" y="924675"/>
            <a:ext cx="6975442" cy="4561726"/>
          </a:xfrm>
          <a:prstGeom prst="rect">
            <a:avLst/>
          </a:prstGeom>
        </p:spPr>
      </p:pic>
    </p:spTree>
    <p:extLst>
      <p:ext uri="{BB962C8B-B14F-4D97-AF65-F5344CB8AC3E}">
        <p14:creationId xmlns:p14="http://schemas.microsoft.com/office/powerpoint/2010/main" val="1147142130"/>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E24FD4-415F-2879-0A91-67109969A2D7}"/>
              </a:ext>
            </a:extLst>
          </p:cNvPr>
          <p:cNvSpPr>
            <a:spLocks noGrp="1"/>
          </p:cNvSpPr>
          <p:nvPr>
            <p:ph type="ctrTitle"/>
          </p:nvPr>
        </p:nvSpPr>
        <p:spPr>
          <a:xfrm>
            <a:off x="660041" y="2767106"/>
            <a:ext cx="2880828" cy="3071906"/>
          </a:xfrm>
        </p:spPr>
        <p:txBody>
          <a:bodyPr anchor="t">
            <a:normAutofit/>
          </a:bodyPr>
          <a:lstStyle/>
          <a:p>
            <a:pPr algn="l"/>
            <a:r>
              <a:rPr lang="en-CA" sz="3200" dirty="0">
                <a:solidFill>
                  <a:srgbClr val="FFFFFF"/>
                </a:solidFill>
              </a:rPr>
              <a:t>Social Policy Simulation Database and Model  (SPSDM)</a:t>
            </a:r>
            <a:endParaRPr lang="en-US" sz="3200" dirty="0">
              <a:solidFill>
                <a:srgbClr val="FFFFFF"/>
              </a:solidFill>
            </a:endParaRPr>
          </a:p>
        </p:txBody>
      </p:sp>
      <p:sp>
        <p:nvSpPr>
          <p:cNvPr id="5" name="Subtitle 4">
            <a:extLst>
              <a:ext uri="{FF2B5EF4-FFF2-40B4-BE49-F238E27FC236}">
                <a16:creationId xmlns:a16="http://schemas.microsoft.com/office/drawing/2014/main" id="{9663CEFF-F711-D5F7-29AE-ECFD023D4061}"/>
              </a:ext>
            </a:extLst>
          </p:cNvPr>
          <p:cNvSpPr>
            <a:spLocks noGrp="1"/>
          </p:cNvSpPr>
          <p:nvPr>
            <p:ph type="subTitle" idx="1"/>
          </p:nvPr>
        </p:nvSpPr>
        <p:spPr>
          <a:xfrm>
            <a:off x="660042" y="806824"/>
            <a:ext cx="2919738" cy="1494117"/>
          </a:xfrm>
        </p:spPr>
        <p:txBody>
          <a:bodyPr anchor="b">
            <a:normAutofit/>
          </a:bodyPr>
          <a:lstStyle/>
          <a:p>
            <a:pPr algn="l"/>
            <a:r>
              <a:rPr lang="en-CA" b="1" dirty="0">
                <a:solidFill>
                  <a:srgbClr val="FFFFFF"/>
                </a:solidFill>
              </a:rPr>
              <a:t>Simulation analysis</a:t>
            </a:r>
            <a:endParaRPr lang="en-US" b="1" dirty="0">
              <a:solidFill>
                <a:srgbClr val="FFFFFF"/>
              </a:solidFill>
            </a:endParaRPr>
          </a:p>
        </p:txBody>
      </p:sp>
      <p:pic>
        <p:nvPicPr>
          <p:cNvPr id="3" name="Picture 2">
            <a:extLst>
              <a:ext uri="{FF2B5EF4-FFF2-40B4-BE49-F238E27FC236}">
                <a16:creationId xmlns:a16="http://schemas.microsoft.com/office/drawing/2014/main" id="{32BF950A-9914-083D-547B-53F04AB69987}"/>
              </a:ext>
            </a:extLst>
          </p:cNvPr>
          <p:cNvPicPr>
            <a:picLocks noChangeAspect="1"/>
          </p:cNvPicPr>
          <p:nvPr/>
        </p:nvPicPr>
        <p:blipFill>
          <a:blip r:embed="rId3"/>
          <a:stretch>
            <a:fillRect/>
          </a:stretch>
        </p:blipFill>
        <p:spPr>
          <a:xfrm>
            <a:off x="4502428" y="1216115"/>
            <a:ext cx="7225748" cy="4425769"/>
          </a:xfrm>
          <a:prstGeom prst="rect">
            <a:avLst/>
          </a:prstGeom>
        </p:spPr>
      </p:pic>
    </p:spTree>
    <p:extLst>
      <p:ext uri="{BB962C8B-B14F-4D97-AF65-F5344CB8AC3E}">
        <p14:creationId xmlns:p14="http://schemas.microsoft.com/office/powerpoint/2010/main" val="1617631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E24FD4-415F-2879-0A91-67109969A2D7}"/>
              </a:ext>
            </a:extLst>
          </p:cNvPr>
          <p:cNvSpPr>
            <a:spLocks noGrp="1"/>
          </p:cNvSpPr>
          <p:nvPr>
            <p:ph type="ctrTitle"/>
          </p:nvPr>
        </p:nvSpPr>
        <p:spPr>
          <a:xfrm>
            <a:off x="660041" y="2767106"/>
            <a:ext cx="2880828" cy="3071906"/>
          </a:xfrm>
        </p:spPr>
        <p:txBody>
          <a:bodyPr anchor="t">
            <a:normAutofit/>
          </a:bodyPr>
          <a:lstStyle/>
          <a:p>
            <a:pPr algn="l"/>
            <a:r>
              <a:rPr lang="en-CA" sz="3200" dirty="0">
                <a:solidFill>
                  <a:srgbClr val="FFFFFF"/>
                </a:solidFill>
              </a:rPr>
              <a:t>Social Policy Simulation Database and Model  (SPSDM)</a:t>
            </a:r>
            <a:endParaRPr lang="en-US" sz="3200" dirty="0">
              <a:solidFill>
                <a:srgbClr val="FFFFFF"/>
              </a:solidFill>
            </a:endParaRPr>
          </a:p>
        </p:txBody>
      </p:sp>
      <p:sp>
        <p:nvSpPr>
          <p:cNvPr id="5" name="Subtitle 4">
            <a:extLst>
              <a:ext uri="{FF2B5EF4-FFF2-40B4-BE49-F238E27FC236}">
                <a16:creationId xmlns:a16="http://schemas.microsoft.com/office/drawing/2014/main" id="{9663CEFF-F711-D5F7-29AE-ECFD023D4061}"/>
              </a:ext>
            </a:extLst>
          </p:cNvPr>
          <p:cNvSpPr>
            <a:spLocks noGrp="1"/>
          </p:cNvSpPr>
          <p:nvPr>
            <p:ph type="subTitle" idx="1"/>
          </p:nvPr>
        </p:nvSpPr>
        <p:spPr>
          <a:xfrm>
            <a:off x="660042" y="806824"/>
            <a:ext cx="2919738" cy="1494117"/>
          </a:xfrm>
        </p:spPr>
        <p:txBody>
          <a:bodyPr anchor="b">
            <a:normAutofit/>
          </a:bodyPr>
          <a:lstStyle/>
          <a:p>
            <a:pPr algn="l"/>
            <a:r>
              <a:rPr lang="en-CA" b="1" dirty="0">
                <a:solidFill>
                  <a:srgbClr val="FFFFFF"/>
                </a:solidFill>
              </a:rPr>
              <a:t>Simulation analysis</a:t>
            </a:r>
            <a:endParaRPr lang="en-US" b="1" dirty="0">
              <a:solidFill>
                <a:srgbClr val="FFFFFF"/>
              </a:solidFill>
            </a:endParaRPr>
          </a:p>
        </p:txBody>
      </p:sp>
      <p:pic>
        <p:nvPicPr>
          <p:cNvPr id="6" name="Picture 5" descr="Chart, bar chart&#10;&#10;Description automatically generated">
            <a:extLst>
              <a:ext uri="{FF2B5EF4-FFF2-40B4-BE49-F238E27FC236}">
                <a16:creationId xmlns:a16="http://schemas.microsoft.com/office/drawing/2014/main" id="{D1944873-4114-9D22-F767-E9A2F18280F8}"/>
              </a:ext>
            </a:extLst>
          </p:cNvPr>
          <p:cNvPicPr>
            <a:picLocks noChangeAspect="1"/>
          </p:cNvPicPr>
          <p:nvPr/>
        </p:nvPicPr>
        <p:blipFill>
          <a:blip r:embed="rId3"/>
          <a:stretch>
            <a:fillRect/>
          </a:stretch>
        </p:blipFill>
        <p:spPr>
          <a:xfrm>
            <a:off x="4502428" y="1288372"/>
            <a:ext cx="7225748" cy="4550640"/>
          </a:xfrm>
          <a:prstGeom prst="rect">
            <a:avLst/>
          </a:prstGeom>
        </p:spPr>
      </p:pic>
    </p:spTree>
    <p:extLst>
      <p:ext uri="{BB962C8B-B14F-4D97-AF65-F5344CB8AC3E}">
        <p14:creationId xmlns:p14="http://schemas.microsoft.com/office/powerpoint/2010/main" val="4237754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E24FD4-415F-2879-0A91-67109969A2D7}"/>
              </a:ext>
            </a:extLst>
          </p:cNvPr>
          <p:cNvSpPr>
            <a:spLocks noGrp="1"/>
          </p:cNvSpPr>
          <p:nvPr>
            <p:ph type="ctrTitle"/>
          </p:nvPr>
        </p:nvSpPr>
        <p:spPr>
          <a:xfrm>
            <a:off x="660041" y="2767106"/>
            <a:ext cx="2880828" cy="3071906"/>
          </a:xfrm>
        </p:spPr>
        <p:txBody>
          <a:bodyPr anchor="t">
            <a:normAutofit/>
          </a:bodyPr>
          <a:lstStyle/>
          <a:p>
            <a:pPr algn="l"/>
            <a:r>
              <a:rPr lang="en-CA" sz="3200" dirty="0">
                <a:solidFill>
                  <a:srgbClr val="FFFFFF"/>
                </a:solidFill>
              </a:rPr>
              <a:t>Social Policy Simulation Database and Model  (SPSDM)</a:t>
            </a:r>
            <a:endParaRPr lang="en-US" sz="3200" dirty="0">
              <a:solidFill>
                <a:srgbClr val="FFFFFF"/>
              </a:solidFill>
            </a:endParaRPr>
          </a:p>
        </p:txBody>
      </p:sp>
      <p:sp>
        <p:nvSpPr>
          <p:cNvPr id="5" name="Subtitle 4">
            <a:extLst>
              <a:ext uri="{FF2B5EF4-FFF2-40B4-BE49-F238E27FC236}">
                <a16:creationId xmlns:a16="http://schemas.microsoft.com/office/drawing/2014/main" id="{9663CEFF-F711-D5F7-29AE-ECFD023D4061}"/>
              </a:ext>
            </a:extLst>
          </p:cNvPr>
          <p:cNvSpPr>
            <a:spLocks noGrp="1"/>
          </p:cNvSpPr>
          <p:nvPr>
            <p:ph type="subTitle" idx="1"/>
          </p:nvPr>
        </p:nvSpPr>
        <p:spPr>
          <a:xfrm>
            <a:off x="660042" y="806824"/>
            <a:ext cx="2919738" cy="1494117"/>
          </a:xfrm>
        </p:spPr>
        <p:txBody>
          <a:bodyPr anchor="b">
            <a:normAutofit/>
          </a:bodyPr>
          <a:lstStyle/>
          <a:p>
            <a:pPr algn="l"/>
            <a:r>
              <a:rPr lang="en-CA" b="1" dirty="0">
                <a:solidFill>
                  <a:srgbClr val="FFFFFF"/>
                </a:solidFill>
              </a:rPr>
              <a:t>Simulation analysis</a:t>
            </a:r>
            <a:endParaRPr lang="en-US" b="1" dirty="0">
              <a:solidFill>
                <a:srgbClr val="FFFFFF"/>
              </a:solidFill>
            </a:endParaRPr>
          </a:p>
        </p:txBody>
      </p:sp>
      <p:pic>
        <p:nvPicPr>
          <p:cNvPr id="3" name="Picture 2" descr="Chart, bar chart&#10;&#10;Description automatically generated">
            <a:extLst>
              <a:ext uri="{FF2B5EF4-FFF2-40B4-BE49-F238E27FC236}">
                <a16:creationId xmlns:a16="http://schemas.microsoft.com/office/drawing/2014/main" id="{D107885A-CD67-6963-C3E6-1725F56BCC96}"/>
              </a:ext>
            </a:extLst>
          </p:cNvPr>
          <p:cNvPicPr>
            <a:picLocks noChangeAspect="1"/>
          </p:cNvPicPr>
          <p:nvPr/>
        </p:nvPicPr>
        <p:blipFill>
          <a:blip r:embed="rId3"/>
          <a:stretch>
            <a:fillRect/>
          </a:stretch>
        </p:blipFill>
        <p:spPr>
          <a:xfrm>
            <a:off x="4502428" y="1219184"/>
            <a:ext cx="7225748" cy="4419632"/>
          </a:xfrm>
          <a:prstGeom prst="rect">
            <a:avLst/>
          </a:prstGeom>
        </p:spPr>
      </p:pic>
    </p:spTree>
    <p:extLst>
      <p:ext uri="{BB962C8B-B14F-4D97-AF65-F5344CB8AC3E}">
        <p14:creationId xmlns:p14="http://schemas.microsoft.com/office/powerpoint/2010/main" val="303591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4" y="349321"/>
            <a:ext cx="9392421" cy="595901"/>
          </a:xfrm>
        </p:spPr>
        <p:txBody>
          <a:bodyPr>
            <a:noAutofit/>
          </a:bodyPr>
          <a:lstStyle/>
          <a:p>
            <a:r>
              <a:rPr lang="en-CA" sz="2500" b="1" dirty="0">
                <a:latin typeface="ArialMT"/>
              </a:rPr>
              <a:t>Total government spending exceeded $200bn</a:t>
            </a:r>
          </a:p>
        </p:txBody>
      </p:sp>
      <p:sp>
        <p:nvSpPr>
          <p:cNvPr id="4" name="Content Placeholder 3">
            <a:extLst>
              <a:ext uri="{FF2B5EF4-FFF2-40B4-BE49-F238E27FC236}">
                <a16:creationId xmlns:a16="http://schemas.microsoft.com/office/drawing/2014/main" id="{18E389F5-D447-EC2B-77DF-DC73E4180A6A}"/>
              </a:ext>
            </a:extLst>
          </p:cNvPr>
          <p:cNvSpPr>
            <a:spLocks noGrp="1"/>
          </p:cNvSpPr>
          <p:nvPr>
            <p:ph idx="1"/>
          </p:nvPr>
        </p:nvSpPr>
        <p:spPr>
          <a:xfrm>
            <a:off x="1137034" y="2198362"/>
            <a:ext cx="4958966" cy="3917773"/>
          </a:xfrm>
        </p:spPr>
        <p:txBody>
          <a:bodyPr>
            <a:normAutofit/>
          </a:bodyPr>
          <a:lstStyle/>
          <a:p>
            <a:endParaRPr lang="en-CA" sz="2000"/>
          </a:p>
          <a:p>
            <a:pPr marL="457200" lvl="1" indent="0">
              <a:buNone/>
            </a:pPr>
            <a:endParaRPr lang="en-US" sz="2000"/>
          </a:p>
        </p:txBody>
      </p:sp>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screenshot of a document&#10;&#10;Description automatically generated with low confidence">
            <a:extLst>
              <a:ext uri="{FF2B5EF4-FFF2-40B4-BE49-F238E27FC236}">
                <a16:creationId xmlns:a16="http://schemas.microsoft.com/office/drawing/2014/main" id="{E72536A6-8AA3-8DCE-0EFB-23D4C76A0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033" y="1130157"/>
            <a:ext cx="8931641" cy="5171356"/>
          </a:xfrm>
          <a:prstGeom prst="rect">
            <a:avLst/>
          </a:prstGeom>
        </p:spPr>
      </p:pic>
    </p:spTree>
    <p:extLst>
      <p:ext uri="{BB962C8B-B14F-4D97-AF65-F5344CB8AC3E}">
        <p14:creationId xmlns:p14="http://schemas.microsoft.com/office/powerpoint/2010/main" val="3616562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6246-9120-C017-DF40-7AD07DD8A3D7}"/>
              </a:ext>
            </a:extLst>
          </p:cNvPr>
          <p:cNvSpPr>
            <a:spLocks noGrp="1"/>
          </p:cNvSpPr>
          <p:nvPr>
            <p:ph type="ctrTitle"/>
          </p:nvPr>
        </p:nvSpPr>
        <p:spPr>
          <a:xfrm>
            <a:off x="1524000" y="1122363"/>
            <a:ext cx="9144000" cy="829727"/>
          </a:xfrm>
        </p:spPr>
        <p:txBody>
          <a:bodyPr>
            <a:normAutofit/>
          </a:bodyPr>
          <a:lstStyle/>
          <a:p>
            <a:r>
              <a:rPr lang="en-CA" sz="4000" dirty="0"/>
              <a:t>Simple accounting and SPSDM comparison</a:t>
            </a:r>
            <a:endParaRPr lang="en-US" sz="4000" dirty="0"/>
          </a:p>
        </p:txBody>
      </p:sp>
      <p:sp>
        <p:nvSpPr>
          <p:cNvPr id="3" name="Subtitle 2">
            <a:extLst>
              <a:ext uri="{FF2B5EF4-FFF2-40B4-BE49-F238E27FC236}">
                <a16:creationId xmlns:a16="http://schemas.microsoft.com/office/drawing/2014/main" id="{7BEDCEAC-47E7-AEC1-EC6E-78E968224D25}"/>
              </a:ext>
            </a:extLst>
          </p:cNvPr>
          <p:cNvSpPr>
            <a:spLocks noGrp="1"/>
          </p:cNvSpPr>
          <p:nvPr>
            <p:ph type="subTitle" idx="1"/>
          </p:nvPr>
        </p:nvSpPr>
        <p:spPr>
          <a:xfrm>
            <a:off x="1524000" y="2301411"/>
            <a:ext cx="9144000" cy="2956389"/>
          </a:xfrm>
        </p:spPr>
        <p:txBody>
          <a:bodyPr/>
          <a:lstStyle/>
          <a:p>
            <a:pPr marL="342900" indent="-342900" algn="l">
              <a:buFont typeface="Wingdings" panose="05000000000000000000" pitchFamily="2" charset="2"/>
              <a:buChar char="§"/>
            </a:pPr>
            <a:r>
              <a:rPr lang="en-CA" dirty="0"/>
              <a:t>Similar results under the two methods</a:t>
            </a:r>
          </a:p>
          <a:p>
            <a:pPr marL="342900" indent="-342900" algn="l">
              <a:buFont typeface="Wingdings" panose="05000000000000000000" pitchFamily="2" charset="2"/>
              <a:buChar char="§"/>
            </a:pPr>
            <a:r>
              <a:rPr lang="en-CA" dirty="0"/>
              <a:t>SPSDM is more flexible</a:t>
            </a:r>
          </a:p>
          <a:p>
            <a:pPr marL="800100" lvl="1" indent="-342900" algn="l">
              <a:buFont typeface="Arial" panose="020B0604020202020204" pitchFamily="34" charset="0"/>
              <a:buChar char="•"/>
            </a:pPr>
            <a:r>
              <a:rPr lang="en-CA" dirty="0"/>
              <a:t>Sample size can be expanded </a:t>
            </a:r>
          </a:p>
          <a:p>
            <a:pPr marL="800100" lvl="1" indent="-342900" algn="l">
              <a:buFont typeface="Arial" panose="020B0604020202020204" pitchFamily="34" charset="0"/>
              <a:buChar char="•"/>
            </a:pPr>
            <a:r>
              <a:rPr lang="en-CA" dirty="0"/>
              <a:t>It allows one to simulate a variety of scenarios at the same time (change pandemic benefits as well as other policy parameters simultaneously)</a:t>
            </a:r>
          </a:p>
          <a:p>
            <a:pPr marL="800100" lvl="1" indent="-342900" algn="l">
              <a:buFont typeface="Arial" panose="020B0604020202020204" pitchFamily="34" charset="0"/>
              <a:buChar char="•"/>
            </a:pPr>
            <a:r>
              <a:rPr lang="en-CA" dirty="0"/>
              <a:t>MBM poverty can be simulated</a:t>
            </a:r>
            <a:endParaRPr lang="en-US" dirty="0"/>
          </a:p>
        </p:txBody>
      </p:sp>
    </p:spTree>
    <p:extLst>
      <p:ext uri="{BB962C8B-B14F-4D97-AF65-F5344CB8AC3E}">
        <p14:creationId xmlns:p14="http://schemas.microsoft.com/office/powerpoint/2010/main" val="1818216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EEF18-7603-3C48-7F54-2237EDE83F1B}"/>
              </a:ext>
            </a:extLst>
          </p:cNvPr>
          <p:cNvSpPr>
            <a:spLocks noGrp="1"/>
          </p:cNvSpPr>
          <p:nvPr>
            <p:ph type="ctrTitle"/>
          </p:nvPr>
        </p:nvSpPr>
        <p:spPr>
          <a:xfrm>
            <a:off x="1179576" y="267129"/>
            <a:ext cx="9829800" cy="679104"/>
          </a:xfrm>
        </p:spPr>
        <p:txBody>
          <a:bodyPr vert="horz" lIns="91440" tIns="45720" rIns="91440" bIns="45720" rtlCol="0" anchor="b">
            <a:normAutofit fontScale="90000"/>
          </a:bodyPr>
          <a:lstStyle/>
          <a:p>
            <a:br>
              <a:rPr lang="en-US" sz="3100" b="1" kern="1200" dirty="0">
                <a:solidFill>
                  <a:schemeClr val="tx2"/>
                </a:solidFill>
                <a:latin typeface="+mj-lt"/>
                <a:ea typeface="+mj-ea"/>
                <a:cs typeface="+mj-cs"/>
              </a:rPr>
            </a:br>
            <a:br>
              <a:rPr lang="en-US" sz="3100" b="1" kern="1200" dirty="0">
                <a:solidFill>
                  <a:schemeClr val="tx2"/>
                </a:solidFill>
                <a:latin typeface="+mj-lt"/>
                <a:ea typeface="+mj-ea"/>
                <a:cs typeface="+mj-cs"/>
              </a:rPr>
            </a:br>
            <a:br>
              <a:rPr lang="en-US" sz="3100" b="1" kern="1200" dirty="0">
                <a:solidFill>
                  <a:schemeClr val="tx2"/>
                </a:solidFill>
                <a:latin typeface="+mj-lt"/>
                <a:ea typeface="+mj-ea"/>
                <a:cs typeface="+mj-cs"/>
              </a:rPr>
            </a:br>
            <a:br>
              <a:rPr lang="en-US" sz="3100" b="1" kern="1200" dirty="0">
                <a:solidFill>
                  <a:schemeClr val="tx2"/>
                </a:solidFill>
                <a:latin typeface="+mj-lt"/>
                <a:ea typeface="+mj-ea"/>
                <a:cs typeface="+mj-cs"/>
              </a:rPr>
            </a:br>
            <a:r>
              <a:rPr lang="en-US" sz="3100" b="1" kern="1200" dirty="0">
                <a:solidFill>
                  <a:schemeClr val="tx2"/>
                </a:solidFill>
                <a:latin typeface="+mj-lt"/>
                <a:ea typeface="+mj-ea"/>
                <a:cs typeface="+mj-cs"/>
              </a:rPr>
              <a:t>Difference-in-difference estimate: an illustration</a:t>
            </a:r>
            <a:endParaRPr lang="en-US" sz="3600" b="1" kern="1200" dirty="0">
              <a:solidFill>
                <a:schemeClr val="tx2"/>
              </a:solidFill>
              <a:latin typeface="+mj-lt"/>
              <a:ea typeface="+mj-ea"/>
              <a:cs typeface="+mj-cs"/>
            </a:endParaRPr>
          </a:p>
        </p:txBody>
      </p:sp>
      <p:grpSp>
        <p:nvGrpSpPr>
          <p:cNvPr id="42" name="Group 41">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43" name="Freeform: Shape 42">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DA2EF935-2F9E-B69F-8DBC-ED681C050109}"/>
              </a:ext>
            </a:extLst>
          </p:cNvPr>
          <p:cNvSpPr>
            <a:spLocks noGrp="1"/>
          </p:cNvSpPr>
          <p:nvPr>
            <p:ph type="subTitle" idx="1"/>
          </p:nvPr>
        </p:nvSpPr>
        <p:spPr>
          <a:xfrm>
            <a:off x="804672" y="965771"/>
            <a:ext cx="5126896" cy="5089275"/>
          </a:xfrm>
        </p:spPr>
        <p:txBody>
          <a:bodyPr vert="horz" lIns="91440" tIns="45720" rIns="91440" bIns="45720" rtlCol="0" anchor="ctr">
            <a:normAutofit fontScale="55000" lnSpcReduction="20000"/>
          </a:bodyPr>
          <a:lstStyle/>
          <a:p>
            <a:pPr marL="285750" algn="l"/>
            <a:endParaRPr lang="en-US" sz="2000" dirty="0">
              <a:solidFill>
                <a:schemeClr val="tx2"/>
              </a:solidFill>
            </a:endParaRPr>
          </a:p>
          <a:p>
            <a:pPr marL="514350" indent="-228600" algn="l">
              <a:buFont typeface="Arial" panose="020B0604020202020204" pitchFamily="34" charset="0"/>
              <a:buChar char="•"/>
            </a:pPr>
            <a:endParaRPr lang="en-US" sz="2000" dirty="0">
              <a:solidFill>
                <a:schemeClr val="tx2"/>
              </a:solidFill>
            </a:endParaRPr>
          </a:p>
          <a:p>
            <a:pPr marL="514350" indent="-228600" algn="l">
              <a:buFont typeface="Arial" panose="020B0604020202020204" pitchFamily="34" charset="0"/>
              <a:buChar char="•"/>
            </a:pPr>
            <a:r>
              <a:rPr lang="en-US" sz="2900" dirty="0">
                <a:solidFill>
                  <a:schemeClr val="tx2"/>
                </a:solidFill>
              </a:rPr>
              <a:t>Families who did not receive pandemic benefits saw their after-tax income grow from $84,865 in 2019 to $88,710 (+4.5%) in 2020</a:t>
            </a:r>
          </a:p>
          <a:p>
            <a:pPr marL="514350" indent="-228600" algn="l">
              <a:buFont typeface="Arial" panose="020B0604020202020204" pitchFamily="34" charset="0"/>
              <a:buChar char="•"/>
            </a:pPr>
            <a:r>
              <a:rPr lang="en-US" sz="2900" dirty="0">
                <a:solidFill>
                  <a:schemeClr val="tx2"/>
                </a:solidFill>
              </a:rPr>
              <a:t>Families who received pandemic benefits saw after-tax income grow  from $84,925 in 2019 to $91,270 in 2020</a:t>
            </a:r>
          </a:p>
          <a:p>
            <a:pPr marL="1085850" lvl="1" indent="-285750" algn="l">
              <a:buFont typeface="Wingdings" panose="05000000000000000000" pitchFamily="2" charset="2"/>
              <a:buChar char="Ø"/>
            </a:pPr>
            <a:r>
              <a:rPr lang="en-US" sz="2300" i="1" u="sng" dirty="0">
                <a:solidFill>
                  <a:schemeClr val="tx2"/>
                </a:solidFill>
              </a:rPr>
              <a:t>If their after-tax income had grown at the same rate as families that did not receive the benefit</a:t>
            </a:r>
            <a:r>
              <a:rPr lang="en-US" sz="2300" dirty="0">
                <a:solidFill>
                  <a:schemeClr val="tx2"/>
                </a:solidFill>
              </a:rPr>
              <a:t> (4.5%), they would have received $88,770 (the counterfactual income -- CFI)</a:t>
            </a:r>
          </a:p>
          <a:p>
            <a:pPr marL="1085850" lvl="1" indent="-285750" algn="l">
              <a:buFont typeface="Wingdings" panose="05000000000000000000" pitchFamily="2" charset="2"/>
              <a:buChar char="Ø"/>
            </a:pPr>
            <a:r>
              <a:rPr lang="en-US" sz="2300" dirty="0">
                <a:solidFill>
                  <a:schemeClr val="tx2"/>
                </a:solidFill>
              </a:rPr>
              <a:t>Thus, the pandemic relief benefits accounted for $2,500 of the $91,270 total income they received</a:t>
            </a:r>
          </a:p>
          <a:p>
            <a:pPr marL="800100" lvl="1" algn="l"/>
            <a:r>
              <a:rPr lang="en-US" sz="1700" dirty="0">
                <a:solidFill>
                  <a:schemeClr val="tx2"/>
                </a:solidFill>
              </a:rPr>
              <a:t>			</a:t>
            </a:r>
          </a:p>
          <a:p>
            <a:pPr marL="742950" indent="-457200" algn="l">
              <a:buFont typeface="Wingdings" panose="05000000000000000000" pitchFamily="2" charset="2"/>
              <a:buChar char="q"/>
            </a:pPr>
            <a:r>
              <a:rPr lang="en-US" sz="2600" b="1" dirty="0">
                <a:solidFill>
                  <a:schemeClr val="tx2"/>
                </a:solidFill>
              </a:rPr>
              <a:t>For families who received pandemic-relief benefits, as much as 2.7% (=$2,500/$91,270) of their after-tax income can be accounted by these benefits</a:t>
            </a:r>
          </a:p>
          <a:p>
            <a:pPr marL="742950" indent="-457200" algn="l">
              <a:buFont typeface="Wingdings" panose="05000000000000000000" pitchFamily="2" charset="2"/>
              <a:buChar char="v"/>
            </a:pPr>
            <a:endParaRPr lang="en-US" sz="2600" dirty="0">
              <a:solidFill>
                <a:schemeClr val="tx2"/>
              </a:solidFill>
            </a:endParaRPr>
          </a:p>
          <a:p>
            <a:pPr marL="742950" indent="-457200" algn="l">
              <a:buFont typeface="Wingdings" panose="05000000000000000000" pitchFamily="2" charset="2"/>
              <a:buChar char="v"/>
            </a:pPr>
            <a:r>
              <a:rPr lang="en-US" sz="2600" dirty="0">
                <a:solidFill>
                  <a:schemeClr val="tx2"/>
                </a:solidFill>
              </a:rPr>
              <a:t>Fine print</a:t>
            </a:r>
          </a:p>
          <a:p>
            <a:pPr marL="1200150" lvl="1" indent="-457200" algn="l">
              <a:buFont typeface="Courier New" panose="02070309020205020404" pitchFamily="49" charset="0"/>
              <a:buChar char="o"/>
            </a:pPr>
            <a:r>
              <a:rPr lang="en-US" sz="2200" dirty="0">
                <a:solidFill>
                  <a:schemeClr val="tx2"/>
                </a:solidFill>
              </a:rPr>
              <a:t>Cautionary words</a:t>
            </a:r>
          </a:p>
          <a:p>
            <a:pPr marL="1200150" lvl="1" indent="-457200" algn="l">
              <a:buFont typeface="Courier New" panose="02070309020205020404" pitchFamily="49" charset="0"/>
              <a:buChar char="o"/>
            </a:pPr>
            <a:r>
              <a:rPr lang="en-US" sz="2200" dirty="0">
                <a:solidFill>
                  <a:schemeClr val="tx2"/>
                </a:solidFill>
              </a:rPr>
              <a:t>Key assumptions</a:t>
            </a:r>
          </a:p>
          <a:p>
            <a:pPr marL="1200150" lvl="1" indent="-457200" algn="l">
              <a:buFont typeface="Courier New" panose="02070309020205020404" pitchFamily="49" charset="0"/>
              <a:buChar char="o"/>
            </a:pPr>
            <a:r>
              <a:rPr lang="en-US" sz="2200" dirty="0">
                <a:solidFill>
                  <a:schemeClr val="tx2"/>
                </a:solidFill>
              </a:rPr>
              <a:t>No control variables have been taken into consideration here</a:t>
            </a:r>
          </a:p>
          <a:p>
            <a:pPr marL="285750" indent="-228600" algn="l">
              <a:buFont typeface="Arial" panose="020B0604020202020204" pitchFamily="34" charset="0"/>
              <a:buChar char="•"/>
            </a:pPr>
            <a:endParaRPr lang="en-US" sz="1700" baseline="-25000" dirty="0">
              <a:solidFill>
                <a:schemeClr val="tx2"/>
              </a:solidFill>
            </a:endParaRPr>
          </a:p>
          <a:p>
            <a:pPr marL="285750" indent="-228600" algn="l">
              <a:buFont typeface="Arial" panose="020B0604020202020204" pitchFamily="34" charset="0"/>
              <a:buChar char="•"/>
            </a:pPr>
            <a:endParaRPr lang="en-US" sz="1700" dirty="0">
              <a:solidFill>
                <a:schemeClr val="tx2"/>
              </a:solidFill>
            </a:endParaRPr>
          </a:p>
          <a:p>
            <a:pPr marL="285750" indent="-228600" algn="l">
              <a:buFont typeface="Arial" panose="020B0604020202020204" pitchFamily="34" charset="0"/>
              <a:buChar char="•"/>
            </a:pPr>
            <a:endParaRPr lang="en-US" sz="1700" dirty="0">
              <a:solidFill>
                <a:schemeClr val="tx2"/>
              </a:solidFill>
            </a:endParaRPr>
          </a:p>
        </p:txBody>
      </p:sp>
      <p:grpSp>
        <p:nvGrpSpPr>
          <p:cNvPr id="48" name="Group 47">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49" name="Freeform: Shape 48">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2" name="Freeform: Shape 51">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B2734806-C8E9-5136-EC87-33A0E082D0F7}"/>
              </a:ext>
            </a:extLst>
          </p:cNvPr>
          <p:cNvPicPr>
            <a:picLocks noChangeAspect="1"/>
          </p:cNvPicPr>
          <p:nvPr/>
        </p:nvPicPr>
        <p:blipFill>
          <a:blip r:embed="rId3"/>
          <a:stretch>
            <a:fillRect/>
          </a:stretch>
        </p:blipFill>
        <p:spPr>
          <a:xfrm>
            <a:off x="6260434" y="1448655"/>
            <a:ext cx="4980864" cy="3657601"/>
          </a:xfrm>
          <a:prstGeom prst="rect">
            <a:avLst/>
          </a:prstGeom>
        </p:spPr>
      </p:pic>
      <p:sp>
        <p:nvSpPr>
          <p:cNvPr id="5" name="TextBox 4">
            <a:extLst>
              <a:ext uri="{FF2B5EF4-FFF2-40B4-BE49-F238E27FC236}">
                <a16:creationId xmlns:a16="http://schemas.microsoft.com/office/drawing/2014/main" id="{ACDD53C3-D062-E5F1-FDE4-2F5282F07A0A}"/>
              </a:ext>
            </a:extLst>
          </p:cNvPr>
          <p:cNvSpPr txBox="1"/>
          <p:nvPr/>
        </p:nvSpPr>
        <p:spPr>
          <a:xfrm>
            <a:off x="6893960" y="5445303"/>
            <a:ext cx="4243227" cy="523220"/>
          </a:xfrm>
          <a:prstGeom prst="rect">
            <a:avLst/>
          </a:prstGeom>
          <a:noFill/>
        </p:spPr>
        <p:txBody>
          <a:bodyPr wrap="square" rtlCol="0">
            <a:spAutoFit/>
          </a:bodyPr>
          <a:lstStyle/>
          <a:p>
            <a:r>
              <a:rPr lang="en-CA" sz="1400" dirty="0"/>
              <a:t>* Longitudinal Administrative Databank, family after-tax income between $80,000 and $90,000 in 2019.</a:t>
            </a:r>
            <a:endParaRPr lang="en-US" sz="1400" dirty="0"/>
          </a:p>
        </p:txBody>
      </p:sp>
    </p:spTree>
    <p:extLst>
      <p:ext uri="{BB962C8B-B14F-4D97-AF65-F5344CB8AC3E}">
        <p14:creationId xmlns:p14="http://schemas.microsoft.com/office/powerpoint/2010/main" val="654332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EEF18-7603-3C48-7F54-2237EDE83F1B}"/>
              </a:ext>
            </a:extLst>
          </p:cNvPr>
          <p:cNvSpPr>
            <a:spLocks noGrp="1"/>
          </p:cNvSpPr>
          <p:nvPr>
            <p:ph type="ctrTitle"/>
          </p:nvPr>
        </p:nvSpPr>
        <p:spPr>
          <a:xfrm>
            <a:off x="630936" y="640080"/>
            <a:ext cx="4818888" cy="1481328"/>
          </a:xfrm>
        </p:spPr>
        <p:txBody>
          <a:bodyPr vert="horz" lIns="91440" tIns="45720" rIns="91440" bIns="45720" rtlCol="0" anchor="b">
            <a:normAutofit/>
          </a:bodyPr>
          <a:lstStyle/>
          <a:p>
            <a:pPr algn="l"/>
            <a:r>
              <a:rPr lang="en-US" sz="3000" kern="1200" dirty="0">
                <a:solidFill>
                  <a:schemeClr val="tx1"/>
                </a:solidFill>
                <a:latin typeface="+mj-lt"/>
                <a:ea typeface="+mj-ea"/>
                <a:cs typeface="+mj-cs"/>
              </a:rPr>
              <a:t>Difference-in-difference analysis: an illustration</a:t>
            </a:r>
            <a:br>
              <a:rPr lang="en-US" sz="3000" b="1" kern="1200" dirty="0">
                <a:solidFill>
                  <a:schemeClr val="tx1"/>
                </a:solidFill>
                <a:latin typeface="+mj-lt"/>
                <a:ea typeface="+mj-ea"/>
                <a:cs typeface="+mj-cs"/>
              </a:rPr>
            </a:br>
            <a:endParaRPr lang="en-US" sz="3000" b="1" kern="1200" dirty="0">
              <a:solidFill>
                <a:schemeClr val="tx1"/>
              </a:solidFill>
              <a:latin typeface="+mj-lt"/>
              <a:ea typeface="+mj-ea"/>
              <a:cs typeface="+mj-cs"/>
            </a:endParaRPr>
          </a:p>
        </p:txBody>
      </p:sp>
      <p:sp>
        <p:nvSpPr>
          <p:cNvPr id="5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A2EF935-2F9E-B69F-8DBC-ED681C050109}"/>
              </a:ext>
            </a:extLst>
          </p:cNvPr>
          <p:cNvSpPr>
            <a:spLocks noGrp="1"/>
          </p:cNvSpPr>
          <p:nvPr>
            <p:ph type="subTitle" idx="1"/>
          </p:nvPr>
        </p:nvSpPr>
        <p:spPr>
          <a:xfrm>
            <a:off x="630936" y="2660904"/>
            <a:ext cx="4818888" cy="3547872"/>
          </a:xfrm>
        </p:spPr>
        <p:txBody>
          <a:bodyPr vert="horz" lIns="91440" tIns="45720" rIns="91440" bIns="45720" rtlCol="0" anchor="t">
            <a:normAutofit/>
          </a:bodyPr>
          <a:lstStyle/>
          <a:p>
            <a:pPr marL="628650" indent="-342900" algn="l">
              <a:buFont typeface="Arial" panose="020B0604020202020204" pitchFamily="34" charset="0"/>
              <a:buChar char="•"/>
            </a:pPr>
            <a:r>
              <a:rPr lang="en-US" sz="2200" dirty="0"/>
              <a:t>Families in New Brunswick, Manitoba and BC benefited more from the pandemic-relief programs. </a:t>
            </a:r>
          </a:p>
          <a:p>
            <a:pPr marL="628650" indent="-342900" algn="l">
              <a:buFont typeface="Arial" panose="020B0604020202020204" pitchFamily="34" charset="0"/>
              <a:buChar char="•"/>
            </a:pPr>
            <a:endParaRPr lang="en-US" sz="2200" dirty="0"/>
          </a:p>
          <a:p>
            <a:pPr marL="628650" indent="-342900" algn="l">
              <a:buFont typeface="Arial" panose="020B0604020202020204" pitchFamily="34" charset="0"/>
              <a:buChar char="•"/>
            </a:pPr>
            <a:r>
              <a:rPr lang="en-US" sz="2200" dirty="0"/>
              <a:t>Families in Newfoundland and Labrador and PEI tended to benefit less</a:t>
            </a:r>
          </a:p>
          <a:p>
            <a:pPr marL="514350" indent="-228600" algn="l">
              <a:buFont typeface="Arial" panose="020B0604020202020204" pitchFamily="34" charset="0"/>
              <a:buChar char="•"/>
            </a:pPr>
            <a:endParaRPr lang="en-US" sz="2200" dirty="0"/>
          </a:p>
          <a:p>
            <a:pPr marL="285750" indent="-228600" algn="l">
              <a:buFont typeface="Arial" panose="020B0604020202020204" pitchFamily="34" charset="0"/>
              <a:buChar char="•"/>
            </a:pPr>
            <a:endParaRPr lang="en-US" sz="2200" baseline="-25000" dirty="0"/>
          </a:p>
          <a:p>
            <a:pPr marL="285750" indent="-228600" algn="l">
              <a:buFont typeface="Arial" panose="020B0604020202020204" pitchFamily="34" charset="0"/>
              <a:buChar char="•"/>
            </a:pPr>
            <a:endParaRPr lang="en-US" sz="2200" dirty="0"/>
          </a:p>
          <a:p>
            <a:pPr marL="285750" indent="-228600" algn="l">
              <a:buFont typeface="Arial" panose="020B0604020202020204" pitchFamily="34" charset="0"/>
              <a:buChar char="•"/>
            </a:pPr>
            <a:endParaRPr lang="en-US" sz="2200" dirty="0"/>
          </a:p>
        </p:txBody>
      </p:sp>
      <p:pic>
        <p:nvPicPr>
          <p:cNvPr id="4" name="Picture 3">
            <a:extLst>
              <a:ext uri="{FF2B5EF4-FFF2-40B4-BE49-F238E27FC236}">
                <a16:creationId xmlns:a16="http://schemas.microsoft.com/office/drawing/2014/main" id="{66D488FD-DA93-0288-1378-4B67DA8F0E82}"/>
              </a:ext>
            </a:extLst>
          </p:cNvPr>
          <p:cNvPicPr>
            <a:picLocks noChangeAspect="1"/>
          </p:cNvPicPr>
          <p:nvPr/>
        </p:nvPicPr>
        <p:blipFill>
          <a:blip r:embed="rId2"/>
          <a:stretch>
            <a:fillRect/>
          </a:stretch>
        </p:blipFill>
        <p:spPr>
          <a:xfrm>
            <a:off x="5661061" y="973785"/>
            <a:ext cx="5363110" cy="4545698"/>
          </a:xfrm>
          <a:prstGeom prst="rect">
            <a:avLst/>
          </a:prstGeom>
        </p:spPr>
      </p:pic>
    </p:spTree>
    <p:extLst>
      <p:ext uri="{BB962C8B-B14F-4D97-AF65-F5344CB8AC3E}">
        <p14:creationId xmlns:p14="http://schemas.microsoft.com/office/powerpoint/2010/main" val="3011396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EF18-7603-3C48-7F54-2237EDE83F1B}"/>
              </a:ext>
            </a:extLst>
          </p:cNvPr>
          <p:cNvSpPr>
            <a:spLocks noGrp="1"/>
          </p:cNvSpPr>
          <p:nvPr>
            <p:ph type="ctrTitle"/>
          </p:nvPr>
        </p:nvSpPr>
        <p:spPr>
          <a:xfrm>
            <a:off x="1524000" y="595901"/>
            <a:ext cx="9144000" cy="739739"/>
          </a:xfrm>
        </p:spPr>
        <p:txBody>
          <a:bodyPr>
            <a:normAutofit/>
          </a:bodyPr>
          <a:lstStyle/>
          <a:p>
            <a:r>
              <a:rPr lang="en-CA" sz="2800" b="1" dirty="0"/>
              <a:t>Econometrician: propensity score matching</a:t>
            </a:r>
            <a:endParaRPr lang="en-US" sz="2800" b="1" dirty="0"/>
          </a:p>
        </p:txBody>
      </p:sp>
      <p:sp>
        <p:nvSpPr>
          <p:cNvPr id="3" name="Subtitle 2">
            <a:extLst>
              <a:ext uri="{FF2B5EF4-FFF2-40B4-BE49-F238E27FC236}">
                <a16:creationId xmlns:a16="http://schemas.microsoft.com/office/drawing/2014/main" id="{DA2EF935-2F9E-B69F-8DBC-ED681C050109}"/>
              </a:ext>
            </a:extLst>
          </p:cNvPr>
          <p:cNvSpPr>
            <a:spLocks noGrp="1"/>
          </p:cNvSpPr>
          <p:nvPr>
            <p:ph type="subTitle" idx="1"/>
          </p:nvPr>
        </p:nvSpPr>
        <p:spPr>
          <a:xfrm>
            <a:off x="1524000" y="1633591"/>
            <a:ext cx="9144000" cy="4191856"/>
          </a:xfrm>
        </p:spPr>
        <p:txBody>
          <a:bodyPr>
            <a:normAutofit/>
          </a:bodyPr>
          <a:lstStyle/>
          <a:p>
            <a:pPr marL="342900" indent="-342900" algn="l">
              <a:buFont typeface="Arial" panose="020B0604020202020204" pitchFamily="34" charset="0"/>
              <a:buChar char="•"/>
            </a:pPr>
            <a:r>
              <a:rPr lang="en-CA" dirty="0"/>
              <a:t>Remember Bob, the recipient of ERB payments whose counterfactual income </a:t>
            </a:r>
            <a:r>
              <a:rPr lang="en-CA" dirty="0">
                <a:solidFill>
                  <a:schemeClr val="bg1">
                    <a:lumMod val="65000"/>
                  </a:schemeClr>
                </a:solidFill>
              </a:rPr>
              <a:t>W</a:t>
            </a:r>
            <a:r>
              <a:rPr lang="en-CA" baseline="-25000" dirty="0">
                <a:solidFill>
                  <a:schemeClr val="bg1">
                    <a:lumMod val="65000"/>
                  </a:schemeClr>
                </a:solidFill>
              </a:rPr>
              <a:t>Bob,2020 </a:t>
            </a:r>
            <a:r>
              <a:rPr lang="en-CA" dirty="0"/>
              <a:t>was not observable? </a:t>
            </a:r>
            <a:r>
              <a:rPr lang="en-US" dirty="0"/>
              <a:t>We said that the solution was to find an approximate to replace </a:t>
            </a:r>
            <a:r>
              <a:rPr lang="en-CA" dirty="0">
                <a:solidFill>
                  <a:schemeClr val="bg1">
                    <a:lumMod val="65000"/>
                  </a:schemeClr>
                </a:solidFill>
              </a:rPr>
              <a:t>W</a:t>
            </a:r>
            <a:r>
              <a:rPr lang="en-CA" baseline="-25000" dirty="0">
                <a:solidFill>
                  <a:schemeClr val="bg1">
                    <a:lumMod val="65000"/>
                  </a:schemeClr>
                </a:solidFill>
              </a:rPr>
              <a:t>Bob,2020</a:t>
            </a:r>
            <a:endParaRPr lang="en-US" dirty="0"/>
          </a:p>
          <a:p>
            <a:pPr algn="l"/>
            <a:endParaRPr lang="en-US" dirty="0"/>
          </a:p>
          <a:p>
            <a:pPr marL="342900" indent="-342900" algn="l">
              <a:buFont typeface="Arial" panose="020B0604020202020204" pitchFamily="34" charset="0"/>
              <a:buChar char="•"/>
            </a:pPr>
            <a:r>
              <a:rPr lang="en-US" dirty="0"/>
              <a:t>PS matching means to find a person(s), say Tom, who is akin to Bob, except that he did not receive ERB and his actual income was </a:t>
            </a:r>
            <a:r>
              <a:rPr lang="en-CA" dirty="0"/>
              <a:t>Y</a:t>
            </a:r>
            <a:r>
              <a:rPr lang="en-CA" baseline="-25000" dirty="0"/>
              <a:t>Tom,2020 </a:t>
            </a:r>
            <a:r>
              <a:rPr lang="en-US" dirty="0"/>
              <a:t>can be used to place </a:t>
            </a:r>
            <a:r>
              <a:rPr lang="en-CA" dirty="0">
                <a:solidFill>
                  <a:schemeClr val="bg1">
                    <a:lumMod val="65000"/>
                  </a:schemeClr>
                </a:solidFill>
              </a:rPr>
              <a:t>W</a:t>
            </a:r>
            <a:r>
              <a:rPr lang="en-CA" baseline="-25000" dirty="0">
                <a:solidFill>
                  <a:schemeClr val="bg1">
                    <a:lumMod val="65000"/>
                  </a:schemeClr>
                </a:solidFill>
              </a:rPr>
              <a:t>Bob,2020</a:t>
            </a:r>
            <a:r>
              <a:rPr lang="en-US" dirty="0"/>
              <a:t> </a:t>
            </a:r>
            <a:endParaRPr lang="en-CA" dirty="0"/>
          </a:p>
          <a:p>
            <a:pPr marL="914400" lvl="1" indent="-457200" algn="l">
              <a:buFont typeface="+mj-lt"/>
              <a:buAutoNum type="arabicParenR"/>
            </a:pPr>
            <a:endParaRPr lang="en-CA" dirty="0"/>
          </a:p>
          <a:p>
            <a:pPr lvl="1"/>
            <a:r>
              <a:rPr lang="en-CA" dirty="0"/>
              <a:t>∆</a:t>
            </a:r>
            <a:r>
              <a:rPr lang="en-CA" baseline="-25000" dirty="0"/>
              <a:t>Bob</a:t>
            </a:r>
            <a:r>
              <a:rPr lang="en-CA" dirty="0"/>
              <a:t> = </a:t>
            </a:r>
            <a:r>
              <a:rPr lang="en-CA" dirty="0" err="1"/>
              <a:t>Y</a:t>
            </a:r>
            <a:r>
              <a:rPr lang="en-CA" baseline="-25000" dirty="0" err="1"/>
              <a:t>Bob</a:t>
            </a:r>
            <a:r>
              <a:rPr lang="en-CA" baseline="-25000" dirty="0"/>
              <a:t>, 2020 </a:t>
            </a:r>
            <a:r>
              <a:rPr lang="en-CA" dirty="0"/>
              <a:t>– Y</a:t>
            </a:r>
            <a:r>
              <a:rPr lang="en-CA" baseline="-25000" dirty="0"/>
              <a:t>Tom,2020 </a:t>
            </a:r>
            <a:endParaRPr lang="en-CA" dirty="0"/>
          </a:p>
          <a:p>
            <a:pPr marL="342900" indent="-342900" algn="l">
              <a:buFont typeface="Arial" panose="020B0604020202020204" pitchFamily="34" charset="0"/>
              <a:buChar char="•"/>
            </a:pPr>
            <a:endParaRPr lang="en-US" dirty="0"/>
          </a:p>
          <a:p>
            <a:pPr algn="l"/>
            <a:endParaRPr lang="en-CA" baseline="-25000" dirty="0">
              <a:solidFill>
                <a:schemeClr val="bg1">
                  <a:lumMod val="65000"/>
                </a:schemeClr>
              </a:solidFill>
            </a:endParaRPr>
          </a:p>
          <a:p>
            <a:pPr algn="l"/>
            <a:endParaRPr lang="en-CA" dirty="0"/>
          </a:p>
        </p:txBody>
      </p:sp>
    </p:spTree>
    <p:extLst>
      <p:ext uri="{BB962C8B-B14F-4D97-AF65-F5344CB8AC3E}">
        <p14:creationId xmlns:p14="http://schemas.microsoft.com/office/powerpoint/2010/main" val="1601723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EF18-7603-3C48-7F54-2237EDE83F1B}"/>
              </a:ext>
            </a:extLst>
          </p:cNvPr>
          <p:cNvSpPr>
            <a:spLocks noGrp="1"/>
          </p:cNvSpPr>
          <p:nvPr>
            <p:ph type="ctrTitle"/>
          </p:nvPr>
        </p:nvSpPr>
        <p:spPr>
          <a:xfrm>
            <a:off x="1524000" y="595901"/>
            <a:ext cx="9144000" cy="739739"/>
          </a:xfrm>
        </p:spPr>
        <p:txBody>
          <a:bodyPr>
            <a:normAutofit/>
          </a:bodyPr>
          <a:lstStyle/>
          <a:p>
            <a:r>
              <a:rPr lang="en-CA" sz="2800" b="1" dirty="0"/>
              <a:t>Econometrician: statistical matching</a:t>
            </a:r>
            <a:endParaRPr lang="en-US" sz="2800" b="1" dirty="0"/>
          </a:p>
        </p:txBody>
      </p:sp>
      <p:sp>
        <p:nvSpPr>
          <p:cNvPr id="3" name="Subtitle 2">
            <a:extLst>
              <a:ext uri="{FF2B5EF4-FFF2-40B4-BE49-F238E27FC236}">
                <a16:creationId xmlns:a16="http://schemas.microsoft.com/office/drawing/2014/main" id="{DA2EF935-2F9E-B69F-8DBC-ED681C050109}"/>
              </a:ext>
            </a:extLst>
          </p:cNvPr>
          <p:cNvSpPr>
            <a:spLocks noGrp="1"/>
          </p:cNvSpPr>
          <p:nvPr>
            <p:ph type="subTitle" idx="1"/>
          </p:nvPr>
        </p:nvSpPr>
        <p:spPr>
          <a:xfrm>
            <a:off x="1524000" y="1633591"/>
            <a:ext cx="9144000" cy="4191856"/>
          </a:xfrm>
        </p:spPr>
        <p:txBody>
          <a:bodyPr>
            <a:normAutofit fontScale="77500" lnSpcReduction="20000"/>
          </a:bodyPr>
          <a:lstStyle/>
          <a:p>
            <a:pPr marL="342900" indent="-342900" algn="l">
              <a:buFont typeface="Arial" panose="020B0604020202020204" pitchFamily="34" charset="0"/>
              <a:buChar char="•"/>
            </a:pPr>
            <a:r>
              <a:rPr lang="en-CA" dirty="0"/>
              <a:t>Identify </a:t>
            </a:r>
            <a:r>
              <a:rPr lang="en-CA" i="1" dirty="0"/>
              <a:t>all variables </a:t>
            </a:r>
            <a:r>
              <a:rPr lang="en-CA" dirty="0"/>
              <a:t>that affect the chance to receive the pandemic benefits and the outcome (poverty/low income, that cannot affect the chance to receive the benefits). </a:t>
            </a:r>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r>
              <a:rPr lang="en-CA" dirty="0"/>
              <a:t>Estimate the chance for each person to receive the benefit and use the result to find one or more of the Toms who best assembly the Bob and were also eligible but did not receive the benefit</a:t>
            </a:r>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r>
              <a:rPr lang="en-CA" dirty="0"/>
              <a:t>Repeat the above for each recipient (Bobs)</a:t>
            </a:r>
          </a:p>
          <a:p>
            <a:pPr algn="l"/>
            <a:endParaRPr lang="en-CA" dirty="0"/>
          </a:p>
          <a:p>
            <a:pPr marL="342900" indent="-342900" algn="l">
              <a:buFont typeface="Arial" panose="020B0604020202020204" pitchFamily="34" charset="0"/>
              <a:buChar char="•"/>
            </a:pPr>
            <a:r>
              <a:rPr lang="en-CA" dirty="0"/>
              <a:t>Obtain the difference in the average of the recipients and the average of the matched non-recipients</a:t>
            </a:r>
          </a:p>
          <a:p>
            <a:pPr lvl="1" algn="l"/>
            <a:endParaRPr lang="en-CA" dirty="0"/>
          </a:p>
          <a:p>
            <a:pPr lvl="1" algn="l"/>
            <a:endParaRPr lang="en-CA" dirty="0"/>
          </a:p>
          <a:p>
            <a:pPr marL="342900" indent="-342900" algn="r">
              <a:buFont typeface="Wingdings" panose="05000000000000000000" pitchFamily="2" charset="2"/>
              <a:buChar char="v"/>
            </a:pPr>
            <a:r>
              <a:rPr lang="en-CA" sz="1800" dirty="0">
                <a:solidFill>
                  <a:schemeClr val="bg2">
                    <a:lumMod val="50000"/>
                  </a:schemeClr>
                </a:solidFill>
              </a:rPr>
              <a:t>Fine print – assumption is made that we are able to get the “all variables”</a:t>
            </a:r>
          </a:p>
        </p:txBody>
      </p:sp>
    </p:spTree>
    <p:extLst>
      <p:ext uri="{BB962C8B-B14F-4D97-AF65-F5344CB8AC3E}">
        <p14:creationId xmlns:p14="http://schemas.microsoft.com/office/powerpoint/2010/main" val="3922628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EEF18-7603-3C48-7F54-2237EDE83F1B}"/>
              </a:ext>
            </a:extLst>
          </p:cNvPr>
          <p:cNvSpPr>
            <a:spLocks noGrp="1"/>
          </p:cNvSpPr>
          <p:nvPr>
            <p:ph type="ctrTitle"/>
          </p:nvPr>
        </p:nvSpPr>
        <p:spPr>
          <a:xfrm>
            <a:off x="556532" y="643467"/>
            <a:ext cx="11210925" cy="744836"/>
          </a:xfrm>
        </p:spPr>
        <p:txBody>
          <a:bodyPr vert="horz" lIns="91440" tIns="45720" rIns="91440" bIns="45720" rtlCol="0" anchor="ctr">
            <a:normAutofit/>
          </a:bodyPr>
          <a:lstStyle/>
          <a:p>
            <a:r>
              <a:rPr lang="en-US" sz="2500" b="1" kern="1200" dirty="0">
                <a:solidFill>
                  <a:schemeClr val="bg1"/>
                </a:solidFill>
                <a:latin typeface="+mj-lt"/>
                <a:ea typeface="+mj-ea"/>
                <a:cs typeface="+mj-cs"/>
              </a:rPr>
              <a:t>Effect of ERBs on wellbeing indicators for persons who received ERBs: an illustration</a:t>
            </a:r>
          </a:p>
        </p:txBody>
      </p:sp>
      <p:pic>
        <p:nvPicPr>
          <p:cNvPr id="4" name="Picture 3">
            <a:extLst>
              <a:ext uri="{FF2B5EF4-FFF2-40B4-BE49-F238E27FC236}">
                <a16:creationId xmlns:a16="http://schemas.microsoft.com/office/drawing/2014/main" id="{DAC6C0BF-4160-B39D-276C-5D9048C18D6E}"/>
              </a:ext>
            </a:extLst>
          </p:cNvPr>
          <p:cNvPicPr>
            <a:picLocks noChangeAspect="1"/>
          </p:cNvPicPr>
          <p:nvPr/>
        </p:nvPicPr>
        <p:blipFill>
          <a:blip r:embed="rId3"/>
          <a:stretch>
            <a:fillRect/>
          </a:stretch>
        </p:blipFill>
        <p:spPr>
          <a:xfrm>
            <a:off x="784565" y="1675227"/>
            <a:ext cx="10622869" cy="4394199"/>
          </a:xfrm>
          <a:prstGeom prst="rect">
            <a:avLst/>
          </a:prstGeom>
        </p:spPr>
      </p:pic>
    </p:spTree>
    <p:extLst>
      <p:ext uri="{BB962C8B-B14F-4D97-AF65-F5344CB8AC3E}">
        <p14:creationId xmlns:p14="http://schemas.microsoft.com/office/powerpoint/2010/main" val="2923485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BC0C-8637-7F6A-466A-E5025B1D9786}"/>
              </a:ext>
            </a:extLst>
          </p:cNvPr>
          <p:cNvSpPr>
            <a:spLocks noGrp="1"/>
          </p:cNvSpPr>
          <p:nvPr>
            <p:ph type="ctrTitle"/>
          </p:nvPr>
        </p:nvSpPr>
        <p:spPr>
          <a:xfrm>
            <a:off x="1524000" y="708918"/>
            <a:ext cx="9144000" cy="544530"/>
          </a:xfrm>
        </p:spPr>
        <p:txBody>
          <a:bodyPr>
            <a:noAutofit/>
          </a:bodyPr>
          <a:lstStyle/>
          <a:p>
            <a:r>
              <a:rPr lang="en-CA" sz="3200" dirty="0"/>
              <a:t>Recent and soon-to-be available datasets</a:t>
            </a:r>
            <a:endParaRPr lang="en-US" sz="3200" dirty="0"/>
          </a:p>
        </p:txBody>
      </p:sp>
      <p:sp>
        <p:nvSpPr>
          <p:cNvPr id="3" name="Subtitle 2">
            <a:extLst>
              <a:ext uri="{FF2B5EF4-FFF2-40B4-BE49-F238E27FC236}">
                <a16:creationId xmlns:a16="http://schemas.microsoft.com/office/drawing/2014/main" id="{40CC5F2D-25ED-FB71-4D88-347C758706F7}"/>
              </a:ext>
            </a:extLst>
          </p:cNvPr>
          <p:cNvSpPr>
            <a:spLocks noGrp="1"/>
          </p:cNvSpPr>
          <p:nvPr>
            <p:ph type="subTitle" idx="1"/>
          </p:nvPr>
        </p:nvSpPr>
        <p:spPr>
          <a:xfrm>
            <a:off x="1524000" y="1767155"/>
            <a:ext cx="9380220" cy="4142155"/>
          </a:xfrm>
        </p:spPr>
        <p:txBody>
          <a:bodyPr>
            <a:normAutofit lnSpcReduction="10000"/>
          </a:bodyPr>
          <a:lstStyle/>
          <a:p>
            <a:pPr marL="800100" lvl="1" indent="-342900" algn="l">
              <a:buFont typeface="Courier New" panose="02070309020205020404" pitchFamily="49" charset="0"/>
              <a:buChar char="o"/>
            </a:pPr>
            <a:r>
              <a:rPr lang="en-CA" dirty="0"/>
              <a:t>Census: one of the best source for statistics at municipal and local levels</a:t>
            </a:r>
          </a:p>
          <a:p>
            <a:pPr marL="1257300" lvl="2" indent="-342900" algn="l">
              <a:buFont typeface="Courier New" panose="02070309020205020404" pitchFamily="49" charset="0"/>
              <a:buChar char="o"/>
            </a:pPr>
            <a:r>
              <a:rPr lang="en-CA" dirty="0">
                <a:hlinkClick r:id="rId2"/>
              </a:rPr>
              <a:t>Census Profile, 2021 Census of Population</a:t>
            </a:r>
            <a:r>
              <a:rPr lang="en-CA" dirty="0"/>
              <a:t>  </a:t>
            </a:r>
            <a:r>
              <a:rPr lang="en-US" dirty="0">
                <a:hlinkClick r:id="rId3"/>
              </a:rPr>
              <a:t>https://www12.statcan.gc.ca/census-recensement/2021/dp-pd/prof/index.cfm</a:t>
            </a:r>
            <a:endParaRPr lang="en-US" dirty="0"/>
          </a:p>
          <a:p>
            <a:pPr lvl="3" algn="l"/>
            <a:endParaRPr lang="en-CA" dirty="0"/>
          </a:p>
          <a:p>
            <a:pPr marL="800100" lvl="1" indent="-342900" algn="l">
              <a:buFont typeface="Courier New" panose="02070309020205020404" pitchFamily="49" charset="0"/>
              <a:buChar char="o"/>
            </a:pPr>
            <a:r>
              <a:rPr lang="en-CA" dirty="0"/>
              <a:t>T1FF 2021 (preliminary release, March 14, 2023)</a:t>
            </a:r>
          </a:p>
          <a:p>
            <a:pPr marL="1257300" lvl="2" indent="-342900" algn="l">
              <a:buFont typeface="Courier New" panose="02070309020205020404" pitchFamily="49" charset="0"/>
              <a:buChar char="o"/>
            </a:pPr>
            <a:r>
              <a:rPr lang="en-US" dirty="0">
                <a:hlinkClick r:id="rId4"/>
              </a:rPr>
              <a:t>Income and Financial Data of Individuals, Preliminary T1 Family File</a:t>
            </a:r>
            <a:r>
              <a:rPr lang="en-US" dirty="0"/>
              <a:t> </a:t>
            </a:r>
            <a:r>
              <a:rPr lang="en-US" dirty="0">
                <a:hlinkClick r:id="rId4"/>
              </a:rPr>
              <a:t>https://www150.statcan.gc.ca/n1/en/surveys/4106?sourcecode=4106&amp;count=50</a:t>
            </a:r>
            <a:endParaRPr lang="en-US" dirty="0"/>
          </a:p>
          <a:p>
            <a:pPr marL="1257300" lvl="2" indent="-342900" algn="l">
              <a:buFont typeface="Courier New" panose="02070309020205020404" pitchFamily="49" charset="0"/>
              <a:buChar char="o"/>
            </a:pPr>
            <a:r>
              <a:rPr lang="en-US" dirty="0"/>
              <a:t>Final data coming end of June</a:t>
            </a:r>
          </a:p>
          <a:p>
            <a:pPr lvl="3" algn="l"/>
            <a:endParaRPr lang="en-CA" dirty="0"/>
          </a:p>
          <a:p>
            <a:pPr marL="800100" lvl="1" indent="-342900" algn="l">
              <a:buFont typeface="Courier New" panose="02070309020205020404" pitchFamily="49" charset="0"/>
              <a:buChar char="o"/>
            </a:pPr>
            <a:r>
              <a:rPr lang="en-CA" dirty="0"/>
              <a:t>Canadian Income Survey (CIS) 2021 just became available (May 1, 2023)</a:t>
            </a:r>
          </a:p>
          <a:p>
            <a:pPr marL="1257300" lvl="2" indent="-342900" algn="l">
              <a:buFont typeface="Courier New" panose="02070309020205020404" pitchFamily="49" charset="0"/>
              <a:buChar char="o"/>
            </a:pPr>
            <a:r>
              <a:rPr lang="en-US" dirty="0">
                <a:hlinkClick r:id="rId5"/>
              </a:rPr>
              <a:t>The Daily — Canadian Income Survey, 2021 (statcan.gc.ca)</a:t>
            </a:r>
            <a:r>
              <a:rPr lang="en-US" dirty="0"/>
              <a:t> </a:t>
            </a:r>
            <a:r>
              <a:rPr lang="en-US" dirty="0">
                <a:hlinkClick r:id="rId5"/>
              </a:rPr>
              <a:t>https://www150.statcan.gc.ca/n1/daily-quotidien/230502/dq230502a-eng.htm</a:t>
            </a:r>
            <a:endParaRPr lang="en-US" dirty="0"/>
          </a:p>
          <a:p>
            <a:pPr marL="1257300" lvl="2" indent="-342900" algn="l">
              <a:buFont typeface="Courier New" panose="02070309020205020404" pitchFamily="49" charset="0"/>
              <a:buChar char="o"/>
            </a:pPr>
            <a:endParaRPr lang="en-CA" dirty="0"/>
          </a:p>
          <a:p>
            <a:pPr marL="800100" lvl="1" indent="-342900" algn="l">
              <a:buFont typeface="Courier New" panose="02070309020205020404" pitchFamily="49" charset="0"/>
              <a:buChar char="o"/>
            </a:pPr>
            <a:r>
              <a:rPr lang="en-CA" dirty="0"/>
              <a:t>Emergency and recovery benefits Project (Under construction)</a:t>
            </a:r>
          </a:p>
          <a:p>
            <a:pPr lvl="1" algn="l"/>
            <a:endParaRPr lang="en-CA" b="1" dirty="0"/>
          </a:p>
          <a:p>
            <a:pPr algn="l"/>
            <a:endParaRPr lang="en-CA" b="1" dirty="0">
              <a:effectLst/>
              <a:latin typeface="Calibri" panose="020F0502020204030204" pitchFamily="34" charset="0"/>
              <a:ea typeface="Times New Roman" panose="02020603050405020304" pitchFamily="18" charset="0"/>
            </a:endParaRPr>
          </a:p>
          <a:p>
            <a:pPr marL="1257300" lvl="2" indent="-342900" algn="l">
              <a:buFont typeface="Wingdings" panose="05000000000000000000" pitchFamily="2" charset="2"/>
              <a:buChar char="Ø"/>
            </a:pPr>
            <a:endParaRPr lang="en-US" dirty="0">
              <a:latin typeface="Calibri" panose="020F0502020204030204" pitchFamily="34" charset="0"/>
            </a:endParaRPr>
          </a:p>
          <a:p>
            <a:pPr marL="1257300" lvl="2" indent="-342900" algn="l">
              <a:buFont typeface="Wingdings" panose="05000000000000000000" pitchFamily="2" charset="2"/>
              <a:buChar char="Ø"/>
            </a:pPr>
            <a:endParaRPr lang="en-CA" dirty="0">
              <a:effectLst/>
              <a:latin typeface="Calibri" panose="020F0502020204030204" pitchFamily="34" charset="0"/>
              <a:ea typeface="Times New Roman" panose="02020603050405020304" pitchFamily="18" charset="0"/>
            </a:endParaRPr>
          </a:p>
          <a:p>
            <a:pPr lvl="1" algn="l"/>
            <a:endParaRPr lang="en-US" sz="1800" b="1" dirty="0"/>
          </a:p>
          <a:p>
            <a:pPr algn="l"/>
            <a:endParaRPr lang="en-CA"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395062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BC0C-8637-7F6A-466A-E5025B1D9786}"/>
              </a:ext>
            </a:extLst>
          </p:cNvPr>
          <p:cNvSpPr>
            <a:spLocks noGrp="1"/>
          </p:cNvSpPr>
          <p:nvPr>
            <p:ph type="ctrTitle"/>
          </p:nvPr>
        </p:nvSpPr>
        <p:spPr>
          <a:xfrm>
            <a:off x="1524000" y="708918"/>
            <a:ext cx="9144000" cy="544530"/>
          </a:xfrm>
        </p:spPr>
        <p:txBody>
          <a:bodyPr>
            <a:noAutofit/>
          </a:bodyPr>
          <a:lstStyle/>
          <a:p>
            <a:r>
              <a:rPr lang="en-CA" sz="3200" dirty="0"/>
              <a:t>Recent and soon-to-be available datasets</a:t>
            </a:r>
            <a:endParaRPr lang="en-US" sz="3200" dirty="0"/>
          </a:p>
        </p:txBody>
      </p:sp>
      <p:sp>
        <p:nvSpPr>
          <p:cNvPr id="3" name="Subtitle 2">
            <a:extLst>
              <a:ext uri="{FF2B5EF4-FFF2-40B4-BE49-F238E27FC236}">
                <a16:creationId xmlns:a16="http://schemas.microsoft.com/office/drawing/2014/main" id="{40CC5F2D-25ED-FB71-4D88-347C758706F7}"/>
              </a:ext>
            </a:extLst>
          </p:cNvPr>
          <p:cNvSpPr>
            <a:spLocks noGrp="1"/>
          </p:cNvSpPr>
          <p:nvPr>
            <p:ph type="subTitle" idx="1"/>
          </p:nvPr>
        </p:nvSpPr>
        <p:spPr>
          <a:xfrm>
            <a:off x="1524000" y="1458931"/>
            <a:ext cx="9144000" cy="3798870"/>
          </a:xfrm>
        </p:spPr>
        <p:txBody>
          <a:bodyPr>
            <a:normAutofit lnSpcReduction="10000"/>
          </a:bodyPr>
          <a:lstStyle/>
          <a:p>
            <a:pPr marL="342900" indent="-342900" algn="l">
              <a:buFont typeface="Arial" panose="020B0604020202020204" pitchFamily="34" charset="0"/>
              <a:buChar char="•"/>
            </a:pPr>
            <a:r>
              <a:rPr lang="en-US" dirty="0"/>
              <a:t>Disaggregated Data Action Plan</a:t>
            </a:r>
          </a:p>
          <a:p>
            <a:pPr lvl="2" algn="l"/>
            <a:r>
              <a:rPr lang="en-US" dirty="0">
                <a:hlinkClick r:id="rId2"/>
              </a:rPr>
              <a:t>https://www.statcan.gc.ca/en/about/reports2/accomplishments2022</a:t>
            </a:r>
            <a:endParaRPr lang="en-US" dirty="0"/>
          </a:p>
          <a:p>
            <a:pPr marL="800100" lvl="1" indent="-342900" algn="l">
              <a:buFont typeface="Courier New" panose="02070309020205020404" pitchFamily="49" charset="0"/>
              <a:buChar char="o"/>
            </a:pPr>
            <a:r>
              <a:rPr lang="en-US" dirty="0"/>
              <a:t>Increased sample sizes to existing surveys</a:t>
            </a:r>
            <a:endParaRPr lang="en-CA" dirty="0"/>
          </a:p>
          <a:p>
            <a:pPr marL="1257300" lvl="2" indent="-342900" algn="l">
              <a:buFont typeface="Wingdings" panose="05000000000000000000" pitchFamily="2" charset="2"/>
              <a:buChar char="Ø"/>
            </a:pPr>
            <a:r>
              <a:rPr lang="en-CA" dirty="0"/>
              <a:t>Labour Force Survey (started)</a:t>
            </a:r>
          </a:p>
          <a:p>
            <a:pPr marL="1257300" lvl="2" indent="-342900" algn="l">
              <a:buFont typeface="Wingdings" panose="05000000000000000000" pitchFamily="2" charset="2"/>
              <a:buChar char="Ø"/>
            </a:pPr>
            <a:r>
              <a:rPr lang="en-CA" dirty="0"/>
              <a:t>Canadian Community Health Survey (done)</a:t>
            </a:r>
          </a:p>
          <a:p>
            <a:pPr marL="1257300" lvl="2" indent="-342900" algn="l">
              <a:buFont typeface="Wingdings" panose="05000000000000000000" pitchFamily="2" charset="2"/>
              <a:buChar char="Ø"/>
            </a:pPr>
            <a:r>
              <a:rPr lang="en-CA" dirty="0"/>
              <a:t>General Social Survey (done)</a:t>
            </a:r>
          </a:p>
          <a:p>
            <a:pPr marL="1257300" lvl="2" indent="-342900" algn="l">
              <a:buFont typeface="Wingdings" panose="05000000000000000000" pitchFamily="2" charset="2"/>
              <a:buChar char="Ø"/>
            </a:pPr>
            <a:r>
              <a:rPr lang="en-US" dirty="0"/>
              <a:t>Survey on Access to Health Care and Pharmaceuticals During the Pandemic</a:t>
            </a:r>
          </a:p>
          <a:p>
            <a:pPr marL="1257300" lvl="2" indent="-342900" algn="l">
              <a:buFont typeface="Wingdings" panose="05000000000000000000" pitchFamily="2" charset="2"/>
              <a:buChar char="Ø"/>
            </a:pPr>
            <a:r>
              <a:rPr lang="en-US" dirty="0"/>
              <a:t>Mental Health and Access to Care Survey</a:t>
            </a:r>
          </a:p>
          <a:p>
            <a:pPr marL="800100" lvl="1" indent="-342900" algn="l">
              <a:buFont typeface="Courier New" panose="02070309020205020404" pitchFamily="49" charset="0"/>
              <a:buChar char="o"/>
            </a:pPr>
            <a:r>
              <a:rPr lang="en-US" dirty="0"/>
              <a:t>Added contents/sub-modules to existing surveys: Census, LFS, CSS, Survey Series on People and their Communities, Canadian Survey on Business Conditions</a:t>
            </a:r>
          </a:p>
          <a:p>
            <a:pPr marL="800100" lvl="1" indent="-342900" algn="l">
              <a:buFont typeface="Courier New" panose="02070309020205020404" pitchFamily="49" charset="0"/>
              <a:buChar char="o"/>
            </a:pPr>
            <a:r>
              <a:rPr lang="en-US" dirty="0"/>
              <a:t>Administrative data linked with existing surveys such as Canadian Census Health and Environment Cohorts</a:t>
            </a:r>
            <a:endParaRPr lang="en-CA" dirty="0"/>
          </a:p>
          <a:p>
            <a:pPr algn="l"/>
            <a:endParaRPr lang="en-CA" b="1" dirty="0">
              <a:effectLst/>
              <a:latin typeface="Calibri" panose="020F0502020204030204" pitchFamily="34" charset="0"/>
              <a:ea typeface="Times New Roman" panose="02020603050405020304" pitchFamily="18" charset="0"/>
            </a:endParaRPr>
          </a:p>
          <a:p>
            <a:pPr marL="1257300" lvl="2" indent="-342900" algn="l">
              <a:buFont typeface="Wingdings" panose="05000000000000000000" pitchFamily="2" charset="2"/>
              <a:buChar char="Ø"/>
            </a:pPr>
            <a:endParaRPr lang="en-US" dirty="0">
              <a:latin typeface="Calibri" panose="020F0502020204030204" pitchFamily="34" charset="0"/>
            </a:endParaRPr>
          </a:p>
          <a:p>
            <a:pPr marL="1257300" lvl="2" indent="-342900" algn="l">
              <a:buFont typeface="Wingdings" panose="05000000000000000000" pitchFamily="2" charset="2"/>
              <a:buChar char="Ø"/>
            </a:pPr>
            <a:endParaRPr lang="en-CA" dirty="0">
              <a:effectLst/>
              <a:latin typeface="Calibri" panose="020F0502020204030204" pitchFamily="34" charset="0"/>
              <a:ea typeface="Times New Roman" panose="02020603050405020304" pitchFamily="18" charset="0"/>
            </a:endParaRPr>
          </a:p>
          <a:p>
            <a:pPr lvl="1" algn="l"/>
            <a:endParaRPr lang="en-US" sz="1800" b="1" dirty="0"/>
          </a:p>
          <a:p>
            <a:pPr algn="l"/>
            <a:endParaRPr lang="en-CA" dirty="0"/>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512103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BC0C-8637-7F6A-466A-E5025B1D9786}"/>
              </a:ext>
            </a:extLst>
          </p:cNvPr>
          <p:cNvSpPr>
            <a:spLocks noGrp="1"/>
          </p:cNvSpPr>
          <p:nvPr>
            <p:ph type="ctrTitle"/>
          </p:nvPr>
        </p:nvSpPr>
        <p:spPr>
          <a:xfrm>
            <a:off x="1524000" y="821933"/>
            <a:ext cx="9144000" cy="606175"/>
          </a:xfrm>
        </p:spPr>
        <p:txBody>
          <a:bodyPr>
            <a:normAutofit/>
          </a:bodyPr>
          <a:lstStyle/>
          <a:p>
            <a:r>
              <a:rPr lang="en-CA" sz="3600" dirty="0"/>
              <a:t>Municipal/local data</a:t>
            </a:r>
            <a:endParaRPr lang="en-US" sz="3600" dirty="0"/>
          </a:p>
        </p:txBody>
      </p:sp>
      <p:sp>
        <p:nvSpPr>
          <p:cNvPr id="3" name="Subtitle 2">
            <a:extLst>
              <a:ext uri="{FF2B5EF4-FFF2-40B4-BE49-F238E27FC236}">
                <a16:creationId xmlns:a16="http://schemas.microsoft.com/office/drawing/2014/main" id="{40CC5F2D-25ED-FB71-4D88-347C758706F7}"/>
              </a:ext>
            </a:extLst>
          </p:cNvPr>
          <p:cNvSpPr>
            <a:spLocks noGrp="1"/>
          </p:cNvSpPr>
          <p:nvPr>
            <p:ph type="subTitle" idx="1"/>
          </p:nvPr>
        </p:nvSpPr>
        <p:spPr>
          <a:xfrm>
            <a:off x="1524000" y="1859622"/>
            <a:ext cx="9144000" cy="3398178"/>
          </a:xfrm>
        </p:spPr>
        <p:txBody>
          <a:bodyPr>
            <a:normAutofit/>
          </a:bodyPr>
          <a:lstStyle/>
          <a:p>
            <a:pPr marL="342900" indent="-342900" algn="l">
              <a:buFont typeface="Arial" panose="020B0604020202020204" pitchFamily="34" charset="0"/>
              <a:buChar char="•"/>
            </a:pPr>
            <a:r>
              <a:rPr lang="en-CA" b="1" dirty="0"/>
              <a:t>Center for </a:t>
            </a:r>
            <a:r>
              <a:rPr lang="en-CA" b="1" dirty="0">
                <a:effectLst/>
                <a:latin typeface="Calibri" panose="020F0502020204030204" pitchFamily="34" charset="0"/>
                <a:ea typeface="Times New Roman" panose="02020603050405020304" pitchFamily="18" charset="0"/>
              </a:rPr>
              <a:t>Municipal and Local Data Hub</a:t>
            </a:r>
          </a:p>
          <a:p>
            <a:pPr marL="800100" lvl="1" indent="-342900" algn="l">
              <a:buFont typeface="Wingdings" panose="05000000000000000000" pitchFamily="2" charset="2"/>
              <a:buChar char="§"/>
            </a:pPr>
            <a:r>
              <a:rPr lang="en-CA" dirty="0">
                <a:latin typeface="Calibri" panose="020F0502020204030204" pitchFamily="34" charset="0"/>
                <a:ea typeface="Times New Roman" panose="02020603050405020304" pitchFamily="18" charset="0"/>
              </a:rPr>
              <a:t>Who: Federation of Canadian Municipalities and Statistics Canada</a:t>
            </a:r>
          </a:p>
          <a:p>
            <a:pPr marL="800100" lvl="1" indent="-342900" algn="l">
              <a:buFont typeface="Wingdings" panose="05000000000000000000" pitchFamily="2" charset="2"/>
              <a:buChar char="§"/>
            </a:pPr>
            <a:r>
              <a:rPr lang="en-CA" dirty="0">
                <a:latin typeface="Calibri" panose="020F0502020204030204" pitchFamily="34" charset="0"/>
                <a:ea typeface="Times New Roman" panose="02020603050405020304" pitchFamily="18" charset="0"/>
              </a:rPr>
              <a:t>When: October 2020</a:t>
            </a:r>
          </a:p>
          <a:p>
            <a:pPr marL="800100" lvl="1" indent="-342900" algn="l">
              <a:buFont typeface="Wingdings" panose="05000000000000000000" pitchFamily="2" charset="2"/>
              <a:buChar char="§"/>
            </a:pPr>
            <a:r>
              <a:rPr lang="en-CA" dirty="0">
                <a:latin typeface="Calibri" panose="020F0502020204030204" pitchFamily="34" charset="0"/>
              </a:rPr>
              <a:t>What: </a:t>
            </a:r>
            <a:r>
              <a:rPr lang="en-US" dirty="0">
                <a:latin typeface="Calibri" panose="020F0502020204030204" pitchFamily="34" charset="0"/>
                <a:hlinkClick r:id="rId2"/>
              </a:rPr>
              <a:t>Municipal Financial and Socioeconomic Data Dashboard (and others)</a:t>
            </a:r>
            <a:r>
              <a:rPr lang="en-US" dirty="0">
                <a:latin typeface="Calibri" panose="020F0502020204030204" pitchFamily="34" charset="0"/>
              </a:rPr>
              <a:t>, f</a:t>
            </a:r>
            <a:r>
              <a:rPr lang="en-US" dirty="0"/>
              <a:t>acilitates city profiling, city comparison, multi-city comparison under the following dimensions/indicators:</a:t>
            </a:r>
          </a:p>
          <a:p>
            <a:pPr marL="1714500" lvl="3" indent="-342900" algn="l">
              <a:buFont typeface="Wingdings" panose="05000000000000000000" pitchFamily="2" charset="2"/>
              <a:buChar char="Ø"/>
            </a:pPr>
            <a:r>
              <a:rPr lang="en-US" dirty="0"/>
              <a:t>Demographic -- age distribution and population growth</a:t>
            </a:r>
          </a:p>
          <a:p>
            <a:pPr marL="1714500" lvl="3" indent="-342900" algn="l">
              <a:buFont typeface="Wingdings" panose="05000000000000000000" pitchFamily="2" charset="2"/>
              <a:buChar char="Ø"/>
            </a:pPr>
            <a:r>
              <a:rPr lang="en-US" dirty="0"/>
              <a:t>Social living -- crime index and severity</a:t>
            </a:r>
          </a:p>
          <a:p>
            <a:pPr marL="1714500" lvl="3" indent="-342900" algn="l">
              <a:buFont typeface="Wingdings" panose="05000000000000000000" pitchFamily="2" charset="2"/>
              <a:buChar char="Ø"/>
            </a:pPr>
            <a:r>
              <a:rPr lang="en-US" dirty="0"/>
              <a:t>Cost of living --  CPI and housing price index</a:t>
            </a:r>
          </a:p>
          <a:p>
            <a:pPr marL="1714500" lvl="3" indent="-342900" algn="l">
              <a:buFont typeface="Wingdings" panose="05000000000000000000" pitchFamily="2" charset="2"/>
              <a:buChar char="Ø"/>
            </a:pPr>
            <a:r>
              <a:rPr lang="en-US" dirty="0"/>
              <a:t>Labour -- </a:t>
            </a:r>
            <a:r>
              <a:rPr lang="en-US" dirty="0" err="1"/>
              <a:t>labour</a:t>
            </a:r>
            <a:r>
              <a:rPr lang="en-US" dirty="0"/>
              <a:t> market participation, employment and unemployment</a:t>
            </a:r>
          </a:p>
          <a:p>
            <a:pPr marL="1714500" lvl="3" indent="-342900" algn="l">
              <a:buFont typeface="Wingdings" panose="05000000000000000000" pitchFamily="2" charset="2"/>
              <a:buChar char="Ø"/>
            </a:pPr>
            <a:r>
              <a:rPr lang="en-US" dirty="0"/>
              <a:t>Finance – revenue and expense </a:t>
            </a:r>
            <a:endParaRPr lang="en-CA" dirty="0"/>
          </a:p>
          <a:p>
            <a:pPr marL="800100" lvl="1" indent="-342900" algn="l">
              <a:buFont typeface="Courier New" panose="02070309020205020404" pitchFamily="49" charset="0"/>
              <a:buChar char="o"/>
            </a:pPr>
            <a:endParaRPr lang="en-US" dirty="0">
              <a:latin typeface="Calibri" panose="020F0502020204030204" pitchFamily="34" charset="0"/>
            </a:endParaRPr>
          </a:p>
          <a:p>
            <a:pPr lvl="2" algn="l"/>
            <a:endParaRPr lang="en-US" dirty="0">
              <a:latin typeface="Calibri" panose="020F0502020204030204" pitchFamily="34" charset="0"/>
            </a:endParaRPr>
          </a:p>
          <a:p>
            <a:pPr marL="1257300" lvl="2" indent="-342900" algn="l">
              <a:buFont typeface="Wingdings" panose="05000000000000000000" pitchFamily="2" charset="2"/>
              <a:buChar char="Ø"/>
            </a:pPr>
            <a:endParaRPr lang="en-CA" dirty="0">
              <a:effectLst/>
              <a:latin typeface="Calibri" panose="020F0502020204030204" pitchFamily="34" charset="0"/>
              <a:ea typeface="Times New Roman" panose="02020603050405020304" pitchFamily="18" charset="0"/>
            </a:endParaRPr>
          </a:p>
          <a:p>
            <a:pPr lvl="2" algn="l"/>
            <a:endParaRPr lang="en-CA" dirty="0">
              <a:effectLst/>
              <a:latin typeface="Calibri" panose="020F0502020204030204" pitchFamily="34" charset="0"/>
              <a:ea typeface="Times New Roman" panose="02020603050405020304" pitchFamily="18" charset="0"/>
            </a:endParaRPr>
          </a:p>
          <a:p>
            <a:pPr marL="1257300" lvl="2" indent="-342900" algn="l">
              <a:buFont typeface="Wingdings" panose="05000000000000000000" pitchFamily="2" charset="2"/>
              <a:buChar char="Ø"/>
            </a:pPr>
            <a:endParaRPr lang="en-CA" dirty="0">
              <a:effectLst/>
              <a:latin typeface="Calibri" panose="020F0502020204030204" pitchFamily="34" charset="0"/>
              <a:ea typeface="Times New Roman" panose="02020603050405020304" pitchFamily="18" charset="0"/>
            </a:endParaRPr>
          </a:p>
          <a:p>
            <a:pPr marL="800100" lvl="1" indent="-342900" algn="l">
              <a:buFont typeface="Courier New" panose="02070309020205020404" pitchFamily="49" charset="0"/>
              <a:buChar char="o"/>
            </a:pPr>
            <a:endParaRPr lang="en-CA" dirty="0">
              <a:effectLst/>
              <a:latin typeface="Calibri" panose="020F0502020204030204" pitchFamily="34" charset="0"/>
              <a:ea typeface="Times New Roman" panose="02020603050405020304" pitchFamily="18" charset="0"/>
            </a:endParaRPr>
          </a:p>
          <a:p>
            <a:pPr lvl="1" algn="l"/>
            <a:endParaRPr lang="en-US" sz="1800" b="1" dirty="0"/>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569360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BC0C-8637-7F6A-466A-E5025B1D9786}"/>
              </a:ext>
            </a:extLst>
          </p:cNvPr>
          <p:cNvSpPr>
            <a:spLocks noGrp="1"/>
          </p:cNvSpPr>
          <p:nvPr>
            <p:ph type="ctrTitle"/>
          </p:nvPr>
        </p:nvSpPr>
        <p:spPr>
          <a:xfrm>
            <a:off x="1524000" y="626725"/>
            <a:ext cx="9144000" cy="462336"/>
          </a:xfrm>
        </p:spPr>
        <p:txBody>
          <a:bodyPr>
            <a:normAutofit fontScale="90000"/>
          </a:bodyPr>
          <a:lstStyle/>
          <a:p>
            <a:r>
              <a:rPr lang="en-CA" sz="3600" dirty="0"/>
              <a:t>Open data</a:t>
            </a:r>
            <a:endParaRPr lang="en-US" sz="3600" dirty="0"/>
          </a:p>
        </p:txBody>
      </p:sp>
      <p:sp>
        <p:nvSpPr>
          <p:cNvPr id="3" name="Subtitle 2">
            <a:extLst>
              <a:ext uri="{FF2B5EF4-FFF2-40B4-BE49-F238E27FC236}">
                <a16:creationId xmlns:a16="http://schemas.microsoft.com/office/drawing/2014/main" id="{40CC5F2D-25ED-FB71-4D88-347C758706F7}"/>
              </a:ext>
            </a:extLst>
          </p:cNvPr>
          <p:cNvSpPr>
            <a:spLocks noGrp="1"/>
          </p:cNvSpPr>
          <p:nvPr>
            <p:ph type="subTitle" idx="1"/>
          </p:nvPr>
        </p:nvSpPr>
        <p:spPr>
          <a:xfrm>
            <a:off x="1524000" y="1479479"/>
            <a:ext cx="9144000" cy="3778321"/>
          </a:xfrm>
        </p:spPr>
        <p:txBody>
          <a:bodyPr>
            <a:normAutofit fontScale="92500" lnSpcReduction="10000"/>
          </a:bodyPr>
          <a:lstStyle/>
          <a:p>
            <a:pPr marL="342900" indent="-342900" algn="l">
              <a:buFont typeface="Arial" panose="020B0604020202020204" pitchFamily="34" charset="0"/>
              <a:buChar char="•"/>
            </a:pPr>
            <a:r>
              <a:rPr lang="en-US" b="1" dirty="0"/>
              <a:t>The Linkable Open Data Environment </a:t>
            </a:r>
          </a:p>
          <a:p>
            <a:pPr marL="800100" lvl="1" indent="-342900" algn="l">
              <a:buFont typeface="Wingdings" panose="05000000000000000000" pitchFamily="2" charset="2"/>
              <a:buChar char="§"/>
            </a:pPr>
            <a:r>
              <a:rPr lang="en-US" dirty="0"/>
              <a:t>What: open space/data/tools under the </a:t>
            </a:r>
            <a:r>
              <a:rPr lang="en-US" dirty="0">
                <a:hlinkClick r:id="rId2"/>
              </a:rPr>
              <a:t>Open Government </a:t>
            </a:r>
            <a:r>
              <a:rPr lang="en-US" dirty="0" err="1">
                <a:hlinkClick r:id="rId2"/>
              </a:rPr>
              <a:t>Licence</a:t>
            </a:r>
            <a:r>
              <a:rPr lang="en-US" dirty="0">
                <a:hlinkClick r:id="rId2"/>
              </a:rPr>
              <a:t> – Canada</a:t>
            </a:r>
            <a:endParaRPr lang="en-US" dirty="0"/>
          </a:p>
          <a:p>
            <a:pPr marL="800100" lvl="1" indent="-342900" algn="l">
              <a:buFont typeface="Wingdings" panose="05000000000000000000" pitchFamily="2" charset="2"/>
              <a:buChar char="§"/>
            </a:pPr>
            <a:r>
              <a:rPr lang="en-US" dirty="0"/>
              <a:t>Where:  </a:t>
            </a:r>
            <a:r>
              <a:rPr lang="en-US" dirty="0">
                <a:hlinkClick r:id="rId3"/>
              </a:rPr>
              <a:t>https://www.statcan.gc.ca/en/lode</a:t>
            </a:r>
            <a:endParaRPr lang="en-US" dirty="0"/>
          </a:p>
          <a:p>
            <a:pPr marL="800100" lvl="1" indent="-342900" algn="l">
              <a:buFont typeface="Wingdings" panose="05000000000000000000" pitchFamily="2" charset="2"/>
              <a:buChar char="§"/>
            </a:pPr>
            <a:r>
              <a:rPr lang="en-US" dirty="0"/>
              <a:t>Statistics Canada’s role: harmonization and standardization</a:t>
            </a:r>
          </a:p>
          <a:p>
            <a:pPr marL="800100" lvl="1" indent="-342900" algn="l">
              <a:buFont typeface="Wingdings" panose="05000000000000000000" pitchFamily="2" charset="2"/>
              <a:buChar char="§"/>
            </a:pPr>
            <a:r>
              <a:rPr lang="en-US" dirty="0"/>
              <a:t>Some available datasets</a:t>
            </a:r>
          </a:p>
          <a:p>
            <a:pPr marL="1257300" lvl="2" indent="-342900" algn="l">
              <a:lnSpc>
                <a:spcPct val="100000"/>
              </a:lnSpc>
              <a:buFont typeface="Courier New" panose="02070309020205020404" pitchFamily="49" charset="0"/>
              <a:buChar char="o"/>
            </a:pPr>
            <a:r>
              <a:rPr lang="en-US" dirty="0"/>
              <a:t>The Open Database of Greenhouses</a:t>
            </a:r>
          </a:p>
          <a:p>
            <a:pPr marL="1257300" lvl="2" indent="-342900" algn="l">
              <a:lnSpc>
                <a:spcPct val="100000"/>
              </a:lnSpc>
              <a:buFont typeface="Courier New" panose="02070309020205020404" pitchFamily="49" charset="0"/>
              <a:buChar char="o"/>
            </a:pPr>
            <a:r>
              <a:rPr lang="en-US" dirty="0"/>
              <a:t>The Open Database of Educational Facilities</a:t>
            </a:r>
          </a:p>
          <a:p>
            <a:pPr marL="1257300" lvl="2" indent="-342900" algn="l">
              <a:lnSpc>
                <a:spcPct val="100000"/>
              </a:lnSpc>
              <a:buFont typeface="Courier New" panose="02070309020205020404" pitchFamily="49" charset="0"/>
              <a:buChar char="o"/>
            </a:pPr>
            <a:r>
              <a:rPr lang="en-US" dirty="0"/>
              <a:t>The Open Database of Healthcare Facilities</a:t>
            </a:r>
          </a:p>
          <a:p>
            <a:pPr marL="1257300" lvl="2" indent="-342900" algn="l">
              <a:lnSpc>
                <a:spcPct val="100000"/>
              </a:lnSpc>
              <a:buFont typeface="Courier New" panose="02070309020205020404" pitchFamily="49" charset="0"/>
              <a:buChar char="o"/>
            </a:pPr>
            <a:r>
              <a:rPr lang="en-US" dirty="0"/>
              <a:t>The Open Database of Cultural and Art Facilities</a:t>
            </a:r>
          </a:p>
          <a:p>
            <a:pPr marL="1257300" lvl="2" indent="-342900" algn="l">
              <a:lnSpc>
                <a:spcPct val="100000"/>
              </a:lnSpc>
              <a:buFont typeface="Courier New" panose="02070309020205020404" pitchFamily="49" charset="0"/>
              <a:buChar char="o"/>
            </a:pPr>
            <a:r>
              <a:rPr lang="en-US" dirty="0"/>
              <a:t>The Open Database of Recreational and Sport Facilities</a:t>
            </a:r>
          </a:p>
          <a:p>
            <a:pPr marL="1257300" lvl="2" indent="-342900" algn="l">
              <a:lnSpc>
                <a:spcPct val="100000"/>
              </a:lnSpc>
              <a:buFont typeface="Courier New" panose="02070309020205020404" pitchFamily="49" charset="0"/>
              <a:buChar char="o"/>
            </a:pPr>
            <a:r>
              <a:rPr lang="en-US" dirty="0"/>
              <a:t>The Open Database of Businesses (under development)</a:t>
            </a:r>
          </a:p>
          <a:p>
            <a:pPr marL="1257300" lvl="2" indent="-342900" algn="l">
              <a:lnSpc>
                <a:spcPct val="100000"/>
              </a:lnSpc>
              <a:buFont typeface="Courier New" panose="02070309020205020404" pitchFamily="49" charset="0"/>
              <a:buChar char="o"/>
            </a:pPr>
            <a:r>
              <a:rPr lang="en-US" dirty="0"/>
              <a:t>The Open Database of Infrastructures (under development)</a:t>
            </a:r>
            <a:endParaRPr lang="en-CA" dirty="0"/>
          </a:p>
          <a:p>
            <a:pPr marL="800100" lvl="1" indent="-342900" algn="l">
              <a:buFont typeface="Courier New" panose="02070309020205020404" pitchFamily="49" charset="0"/>
              <a:buChar char="o"/>
            </a:pPr>
            <a:endParaRPr lang="en-US" dirty="0"/>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67276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60041" y="1483417"/>
            <a:ext cx="3048930" cy="4619432"/>
          </a:xfrm>
        </p:spPr>
        <p:txBody>
          <a:bodyPr vert="horz" lIns="91440" tIns="45720" rIns="91440" bIns="45720" rtlCol="0" anchor="t">
            <a:normAutofit/>
          </a:bodyPr>
          <a:lstStyle/>
          <a:p>
            <a:r>
              <a:rPr lang="en-US" sz="3200" b="1" kern="1200" dirty="0">
                <a:solidFill>
                  <a:srgbClr val="FFFFFF"/>
                </a:solidFill>
                <a:latin typeface="+mj-lt"/>
                <a:ea typeface="+mj-ea"/>
                <a:cs typeface="+mj-cs"/>
              </a:rPr>
              <a:t>This presentation focuses on the impacts of the pandemic</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relief benefits </a:t>
            </a:r>
            <a:r>
              <a:rPr lang="en-US" sz="3200" b="1" dirty="0">
                <a:solidFill>
                  <a:srgbClr val="FFFFFF"/>
                </a:solidFill>
              </a:rPr>
              <a:t>paid</a:t>
            </a:r>
            <a:r>
              <a:rPr lang="en-US" sz="3200" b="1" kern="1200" dirty="0">
                <a:solidFill>
                  <a:srgbClr val="FFFFFF"/>
                </a:solidFill>
                <a:latin typeface="+mj-lt"/>
                <a:ea typeface="+mj-ea"/>
                <a:cs typeface="+mj-cs"/>
              </a:rPr>
              <a:t> to individuals and families</a:t>
            </a:r>
          </a:p>
        </p:txBody>
      </p:sp>
      <p:pic>
        <p:nvPicPr>
          <p:cNvPr id="5" name="Content Placeholder 4" descr="Table&#10;&#10;Description automatically generated">
            <a:extLst>
              <a:ext uri="{FF2B5EF4-FFF2-40B4-BE49-F238E27FC236}">
                <a16:creationId xmlns:a16="http://schemas.microsoft.com/office/drawing/2014/main" id="{B57EA5DD-EBC6-F904-6267-9D771546E9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25916" y="467208"/>
            <a:ext cx="5978772" cy="5923584"/>
          </a:xfrm>
          <a:prstGeom prst="rect">
            <a:avLst/>
          </a:prstGeom>
        </p:spPr>
      </p:pic>
    </p:spTree>
    <p:extLst>
      <p:ext uri="{BB962C8B-B14F-4D97-AF65-F5344CB8AC3E}">
        <p14:creationId xmlns:p14="http://schemas.microsoft.com/office/powerpoint/2010/main" val="1923759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BC0C-8637-7F6A-466A-E5025B1D9786}"/>
              </a:ext>
            </a:extLst>
          </p:cNvPr>
          <p:cNvSpPr>
            <a:spLocks noGrp="1"/>
          </p:cNvSpPr>
          <p:nvPr>
            <p:ph type="ctrTitle"/>
          </p:nvPr>
        </p:nvSpPr>
        <p:spPr>
          <a:xfrm>
            <a:off x="1524000" y="606175"/>
            <a:ext cx="9144000" cy="708917"/>
          </a:xfrm>
        </p:spPr>
        <p:txBody>
          <a:bodyPr>
            <a:normAutofit/>
          </a:bodyPr>
          <a:lstStyle/>
          <a:p>
            <a:r>
              <a:rPr lang="en-CA" sz="3600" dirty="0"/>
              <a:t>Open data</a:t>
            </a:r>
            <a:endParaRPr lang="en-US" sz="3600" dirty="0"/>
          </a:p>
        </p:txBody>
      </p:sp>
      <p:sp>
        <p:nvSpPr>
          <p:cNvPr id="3" name="Subtitle 2">
            <a:extLst>
              <a:ext uri="{FF2B5EF4-FFF2-40B4-BE49-F238E27FC236}">
                <a16:creationId xmlns:a16="http://schemas.microsoft.com/office/drawing/2014/main" id="{40CC5F2D-25ED-FB71-4D88-347C758706F7}"/>
              </a:ext>
            </a:extLst>
          </p:cNvPr>
          <p:cNvSpPr>
            <a:spLocks noGrp="1"/>
          </p:cNvSpPr>
          <p:nvPr>
            <p:ph type="subTitle" idx="1"/>
          </p:nvPr>
        </p:nvSpPr>
        <p:spPr>
          <a:xfrm>
            <a:off x="1524000" y="1859621"/>
            <a:ext cx="9144000" cy="3965825"/>
          </a:xfrm>
        </p:spPr>
        <p:txBody>
          <a:bodyPr>
            <a:normAutofit/>
          </a:bodyPr>
          <a:lstStyle/>
          <a:p>
            <a:pPr marL="342900" indent="-342900" algn="l">
              <a:buFont typeface="Arial" panose="020B0604020202020204" pitchFamily="34" charset="0"/>
              <a:buChar char="•"/>
            </a:pPr>
            <a:r>
              <a:rPr lang="en-US" b="1" dirty="0"/>
              <a:t>The Linkable Open Data Environment – open tools and space</a:t>
            </a:r>
          </a:p>
          <a:p>
            <a:pPr marL="800100" lvl="1" indent="-342900" algn="l">
              <a:lnSpc>
                <a:spcPct val="100000"/>
              </a:lnSpc>
              <a:buFont typeface="Courier New" panose="02070309020205020404" pitchFamily="49" charset="0"/>
              <a:buChar char="o"/>
            </a:pPr>
            <a:r>
              <a:rPr lang="en-US" b="0" i="0" dirty="0">
                <a:solidFill>
                  <a:srgbClr val="333333"/>
                </a:solidFill>
                <a:effectLst/>
                <a:latin typeface="Noto Sans" panose="020B0502040504020204" pitchFamily="34" charset="0"/>
              </a:rPr>
              <a:t>Open space</a:t>
            </a:r>
          </a:p>
          <a:p>
            <a:pPr marL="1257300" lvl="2" indent="-342900" algn="l">
              <a:lnSpc>
                <a:spcPct val="100000"/>
              </a:lnSpc>
              <a:buFont typeface="Wingdings" panose="05000000000000000000" pitchFamily="2" charset="2"/>
              <a:buChar char="v"/>
            </a:pPr>
            <a:r>
              <a:rPr lang="en-US" b="0" i="0" dirty="0">
                <a:solidFill>
                  <a:srgbClr val="333333"/>
                </a:solidFill>
                <a:effectLst/>
                <a:latin typeface="Noto Sans" panose="020B0502040504020204" pitchFamily="34" charset="0"/>
              </a:rPr>
              <a:t>Where: github.com/CSBP-CPSE/LODE-ECDO</a:t>
            </a:r>
          </a:p>
          <a:p>
            <a:pPr marL="1257300" lvl="2" indent="-342900" algn="l">
              <a:lnSpc>
                <a:spcPct val="100000"/>
              </a:lnSpc>
              <a:buFont typeface="Wingdings" panose="05000000000000000000" pitchFamily="2" charset="2"/>
              <a:buChar char="v"/>
            </a:pPr>
            <a:r>
              <a:rPr lang="en-US" b="0" i="0" dirty="0">
                <a:solidFill>
                  <a:srgbClr val="333333"/>
                </a:solidFill>
                <a:effectLst/>
                <a:latin typeface="Noto Sans" panose="020B0502040504020204" pitchFamily="34" charset="0"/>
              </a:rPr>
              <a:t>What: source codes, scripts, and source files</a:t>
            </a:r>
          </a:p>
          <a:p>
            <a:pPr marL="800100" lvl="1" indent="-342900" algn="l">
              <a:lnSpc>
                <a:spcPct val="100000"/>
              </a:lnSpc>
              <a:buFont typeface="Courier New" panose="02070309020205020404" pitchFamily="49" charset="0"/>
              <a:buChar char="o"/>
            </a:pPr>
            <a:r>
              <a:rPr lang="en-US" dirty="0">
                <a:solidFill>
                  <a:srgbClr val="333333"/>
                </a:solidFill>
                <a:latin typeface="Noto Sans" panose="020B0502040504020204" pitchFamily="34" charset="0"/>
              </a:rPr>
              <a:t>Open tools</a:t>
            </a:r>
          </a:p>
          <a:p>
            <a:pPr marL="1257300" lvl="2" indent="-342900" algn="l">
              <a:lnSpc>
                <a:spcPct val="100000"/>
              </a:lnSpc>
              <a:buFont typeface="Wingdings" panose="05000000000000000000" pitchFamily="2" charset="2"/>
              <a:buChar char="v"/>
            </a:pPr>
            <a:r>
              <a:rPr lang="en-US" b="0" i="0" dirty="0" err="1">
                <a:solidFill>
                  <a:srgbClr val="333333"/>
                </a:solidFill>
                <a:effectLst/>
                <a:latin typeface="Noto Sans" panose="020B0502040504020204" pitchFamily="34" charset="0"/>
              </a:rPr>
              <a:t>OpenTabulate</a:t>
            </a:r>
            <a:r>
              <a:rPr lang="en-US" b="0" i="0" dirty="0">
                <a:solidFill>
                  <a:srgbClr val="333333"/>
                </a:solidFill>
                <a:effectLst/>
                <a:latin typeface="Noto Sans" panose="020B0502040504020204" pitchFamily="34" charset="0"/>
              </a:rPr>
              <a:t>: data retrieval, tabulation and processing </a:t>
            </a:r>
          </a:p>
          <a:p>
            <a:pPr marL="342900" indent="-342900" algn="l">
              <a:lnSpc>
                <a:spcPct val="100000"/>
              </a:lnSpc>
              <a:buFont typeface="Arial" panose="020B0604020202020204" pitchFamily="34" charset="0"/>
              <a:buChar char="•"/>
            </a:pPr>
            <a:endParaRPr lang="en-US" b="1" dirty="0"/>
          </a:p>
          <a:p>
            <a:pPr marL="342900" indent="-342900" algn="l">
              <a:lnSpc>
                <a:spcPct val="100000"/>
              </a:lnSpc>
              <a:buFont typeface="Arial" panose="020B0604020202020204" pitchFamily="34" charset="0"/>
              <a:buChar char="•"/>
            </a:pPr>
            <a:r>
              <a:rPr lang="en-US" b="1" dirty="0"/>
              <a:t>Cautions</a:t>
            </a:r>
          </a:p>
          <a:p>
            <a:pPr marL="800100" lvl="1" indent="-342900" algn="l">
              <a:lnSpc>
                <a:spcPct val="100000"/>
              </a:lnSpc>
              <a:buFont typeface="Courier New" panose="02070309020205020404" pitchFamily="49" charset="0"/>
              <a:buChar char="o"/>
            </a:pPr>
            <a:r>
              <a:rPr lang="en-US" dirty="0">
                <a:solidFill>
                  <a:srgbClr val="333333"/>
                </a:solidFill>
                <a:latin typeface="Noto Sans" panose="020B0502040504020204" pitchFamily="34" charset="0"/>
              </a:rPr>
              <a:t>Exploratory nature</a:t>
            </a:r>
          </a:p>
          <a:p>
            <a:pPr marL="800100" lvl="1" indent="-342900" algn="l">
              <a:lnSpc>
                <a:spcPct val="100000"/>
              </a:lnSpc>
              <a:buFont typeface="Courier New" panose="02070309020205020404" pitchFamily="49" charset="0"/>
              <a:buChar char="o"/>
            </a:pPr>
            <a:r>
              <a:rPr lang="en-US" dirty="0">
                <a:solidFill>
                  <a:srgbClr val="333333"/>
                </a:solidFill>
                <a:latin typeface="Noto Sans" panose="020B0502040504020204" pitchFamily="34" charset="0"/>
              </a:rPr>
              <a:t>Independent from other Statistics Canada products</a:t>
            </a:r>
          </a:p>
          <a:p>
            <a:pPr lvl="1" algn="l">
              <a:lnSpc>
                <a:spcPct val="100000"/>
              </a:lnSpc>
            </a:pPr>
            <a:endParaRPr lang="en-US" dirty="0"/>
          </a:p>
        </p:txBody>
      </p:sp>
    </p:spTree>
    <p:extLst>
      <p:ext uri="{BB962C8B-B14F-4D97-AF65-F5344CB8AC3E}">
        <p14:creationId xmlns:p14="http://schemas.microsoft.com/office/powerpoint/2010/main" val="864082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BC0C-8637-7F6A-466A-E5025B1D9786}"/>
              </a:ext>
            </a:extLst>
          </p:cNvPr>
          <p:cNvSpPr>
            <a:spLocks noGrp="1"/>
          </p:cNvSpPr>
          <p:nvPr>
            <p:ph type="ctrTitle"/>
          </p:nvPr>
        </p:nvSpPr>
        <p:spPr>
          <a:xfrm>
            <a:off x="1524000" y="606175"/>
            <a:ext cx="9144000" cy="708917"/>
          </a:xfrm>
        </p:spPr>
        <p:txBody>
          <a:bodyPr>
            <a:normAutofit/>
          </a:bodyPr>
          <a:lstStyle/>
          <a:p>
            <a:r>
              <a:rPr lang="en-CA" sz="3600" dirty="0"/>
              <a:t>Summary</a:t>
            </a:r>
            <a:endParaRPr lang="en-US" sz="3600" dirty="0"/>
          </a:p>
        </p:txBody>
      </p:sp>
      <p:sp>
        <p:nvSpPr>
          <p:cNvPr id="3" name="Subtitle 2">
            <a:extLst>
              <a:ext uri="{FF2B5EF4-FFF2-40B4-BE49-F238E27FC236}">
                <a16:creationId xmlns:a16="http://schemas.microsoft.com/office/drawing/2014/main" id="{40CC5F2D-25ED-FB71-4D88-347C758706F7}"/>
              </a:ext>
            </a:extLst>
          </p:cNvPr>
          <p:cNvSpPr>
            <a:spLocks noGrp="1"/>
          </p:cNvSpPr>
          <p:nvPr>
            <p:ph type="subTitle" idx="1"/>
          </p:nvPr>
        </p:nvSpPr>
        <p:spPr>
          <a:xfrm>
            <a:off x="1524000" y="1859622"/>
            <a:ext cx="9144000" cy="3626778"/>
          </a:xfrm>
        </p:spPr>
        <p:txBody>
          <a:bodyPr>
            <a:normAutofit/>
          </a:bodyPr>
          <a:lstStyle/>
          <a:p>
            <a:pPr marL="342900" indent="-342900" algn="l">
              <a:buFont typeface="Wingdings" panose="05000000000000000000" pitchFamily="2" charset="2"/>
              <a:buChar char="§"/>
            </a:pPr>
            <a:r>
              <a:rPr lang="en-US" dirty="0"/>
              <a:t>Big spending on pandemic relief programs </a:t>
            </a:r>
          </a:p>
          <a:p>
            <a:pPr marL="342900" indent="-342900" algn="l">
              <a:buFont typeface="Wingdings" panose="05000000000000000000" pitchFamily="2" charset="2"/>
              <a:buChar char="§"/>
            </a:pPr>
            <a:r>
              <a:rPr lang="en-US" dirty="0"/>
              <a:t>Significant impacts on income indicators</a:t>
            </a:r>
          </a:p>
          <a:p>
            <a:pPr marL="342900" indent="-342900" algn="l">
              <a:buFont typeface="Wingdings" panose="05000000000000000000" pitchFamily="2" charset="2"/>
              <a:buChar char="§"/>
            </a:pPr>
            <a:r>
              <a:rPr lang="en-US" dirty="0"/>
              <a:t>Not easy to quantify the impacts due to the lack of counterfactual </a:t>
            </a:r>
          </a:p>
          <a:p>
            <a:pPr marL="342900" indent="-342900" algn="l">
              <a:buFont typeface="Wingdings" panose="05000000000000000000" pitchFamily="2" charset="2"/>
              <a:buChar char="§"/>
            </a:pPr>
            <a:r>
              <a:rPr lang="en-US" dirty="0"/>
              <a:t>Accountable with available data, assuming no </a:t>
            </a:r>
            <a:r>
              <a:rPr lang="en-US" dirty="0" err="1"/>
              <a:t>behavioural</a:t>
            </a:r>
            <a:r>
              <a:rPr lang="en-US" dirty="0"/>
              <a:t> changes</a:t>
            </a:r>
          </a:p>
          <a:p>
            <a:pPr marL="800100" lvl="1" indent="-342900" algn="l">
              <a:buFont typeface="Courier New" panose="02070309020205020404" pitchFamily="49" charset="0"/>
              <a:buChar char="o"/>
            </a:pPr>
            <a:r>
              <a:rPr lang="en-US" dirty="0"/>
              <a:t>Decompositions are straightforward</a:t>
            </a:r>
          </a:p>
          <a:p>
            <a:pPr marL="800100" lvl="1" indent="-342900" algn="l">
              <a:buFont typeface="Courier New" panose="02070309020205020404" pitchFamily="49" charset="0"/>
              <a:buChar char="o"/>
            </a:pPr>
            <a:r>
              <a:rPr lang="en-US" dirty="0"/>
              <a:t>Simulation analyses can be helpful</a:t>
            </a:r>
          </a:p>
          <a:p>
            <a:pPr marL="800100" lvl="1" indent="-342900" algn="l">
              <a:buFont typeface="Courier New" panose="02070309020205020404" pitchFamily="49" charset="0"/>
              <a:buChar char="o"/>
            </a:pPr>
            <a:r>
              <a:rPr lang="en-US" dirty="0"/>
              <a:t>Other methods are highly technical</a:t>
            </a:r>
          </a:p>
          <a:p>
            <a:pPr marL="342900" indent="-342900" algn="l">
              <a:buFont typeface="Wingdings" panose="05000000000000000000" pitchFamily="2" charset="2"/>
              <a:buChar char="§"/>
            </a:pPr>
            <a:r>
              <a:rPr lang="en-US" dirty="0"/>
              <a:t>More data at your service</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b="1" dirty="0"/>
          </a:p>
          <a:p>
            <a:pPr algn="l"/>
            <a:endParaRPr lang="en-US" dirty="0"/>
          </a:p>
        </p:txBody>
      </p:sp>
    </p:spTree>
    <p:extLst>
      <p:ext uri="{BB962C8B-B14F-4D97-AF65-F5344CB8AC3E}">
        <p14:creationId xmlns:p14="http://schemas.microsoft.com/office/powerpoint/2010/main" val="3754122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78F5-3227-43C8-CFBD-71806EE31585}"/>
              </a:ext>
            </a:extLst>
          </p:cNvPr>
          <p:cNvSpPr>
            <a:spLocks noGrp="1"/>
          </p:cNvSpPr>
          <p:nvPr>
            <p:ph type="ctrTitle"/>
          </p:nvPr>
        </p:nvSpPr>
        <p:spPr>
          <a:xfrm>
            <a:off x="1524000" y="1122363"/>
            <a:ext cx="9144000" cy="1655762"/>
          </a:xfrm>
        </p:spPr>
        <p:txBody>
          <a:bodyPr/>
          <a:lstStyle/>
          <a:p>
            <a:r>
              <a:rPr lang="en-CA" dirty="0"/>
              <a:t>Questions? </a:t>
            </a:r>
            <a:endParaRPr lang="en-US" dirty="0"/>
          </a:p>
        </p:txBody>
      </p:sp>
      <p:sp>
        <p:nvSpPr>
          <p:cNvPr id="3" name="Subtitle 2">
            <a:extLst>
              <a:ext uri="{FF2B5EF4-FFF2-40B4-BE49-F238E27FC236}">
                <a16:creationId xmlns:a16="http://schemas.microsoft.com/office/drawing/2014/main" id="{3F337A90-791B-34D7-E0F0-B25D3E4E68F2}"/>
              </a:ext>
            </a:extLst>
          </p:cNvPr>
          <p:cNvSpPr>
            <a:spLocks noGrp="1"/>
          </p:cNvSpPr>
          <p:nvPr>
            <p:ph type="subTitle" idx="1"/>
          </p:nvPr>
        </p:nvSpPr>
        <p:spPr/>
        <p:txBody>
          <a:bodyPr/>
          <a:lstStyle/>
          <a:p>
            <a:r>
              <a:rPr lang="en-CA" dirty="0"/>
              <a:t>Thank you</a:t>
            </a:r>
          </a:p>
          <a:p>
            <a:r>
              <a:rPr lang="en-CA" dirty="0">
                <a:hlinkClick r:id="rId2"/>
              </a:rPr>
              <a:t>xuelin.zhang@statcan.gc.ca</a:t>
            </a:r>
            <a:endParaRPr lang="en-CA" dirty="0"/>
          </a:p>
          <a:p>
            <a:r>
              <a:rPr lang="en-CA" dirty="0"/>
              <a:t>613-853-8991</a:t>
            </a:r>
            <a:endParaRPr lang="en-US" dirty="0"/>
          </a:p>
        </p:txBody>
      </p:sp>
    </p:spTree>
    <p:extLst>
      <p:ext uri="{BB962C8B-B14F-4D97-AF65-F5344CB8AC3E}">
        <p14:creationId xmlns:p14="http://schemas.microsoft.com/office/powerpoint/2010/main" val="143541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60041" y="1254642"/>
            <a:ext cx="3124196" cy="4584370"/>
          </a:xfrm>
        </p:spPr>
        <p:txBody>
          <a:bodyPr vert="horz" lIns="91440" tIns="45720" rIns="91440" bIns="45720" rtlCol="0" anchor="t">
            <a:noAutofit/>
          </a:bodyPr>
          <a:lstStyle/>
          <a:p>
            <a:r>
              <a:rPr lang="en-US" sz="3600" b="1" dirty="0">
                <a:solidFill>
                  <a:srgbClr val="FFFFFF"/>
                </a:solidFill>
              </a:rPr>
              <a:t>More than two-third (68.4%) Canadian adults received  money from p</a:t>
            </a:r>
            <a:r>
              <a:rPr lang="en-US" sz="3600" b="1" kern="1200" dirty="0">
                <a:solidFill>
                  <a:srgbClr val="FFFFFF"/>
                </a:solidFill>
                <a:latin typeface="+mj-lt"/>
                <a:ea typeface="+mj-ea"/>
                <a:cs typeface="+mj-cs"/>
              </a:rPr>
              <a:t>andemic</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relief benefits</a:t>
            </a:r>
          </a:p>
        </p:txBody>
      </p:sp>
      <p:sp>
        <p:nvSpPr>
          <p:cNvPr id="8" name="TextBox 7">
            <a:extLst>
              <a:ext uri="{FF2B5EF4-FFF2-40B4-BE49-F238E27FC236}">
                <a16:creationId xmlns:a16="http://schemas.microsoft.com/office/drawing/2014/main" id="{E5E5D8C3-FF54-51DA-ED8B-D63813CB36A4}"/>
              </a:ext>
            </a:extLst>
          </p:cNvPr>
          <p:cNvSpPr txBox="1"/>
          <p:nvPr/>
        </p:nvSpPr>
        <p:spPr>
          <a:xfrm>
            <a:off x="5146158" y="5497033"/>
            <a:ext cx="5975497" cy="523220"/>
          </a:xfrm>
          <a:prstGeom prst="rect">
            <a:avLst/>
          </a:prstGeom>
          <a:noFill/>
        </p:spPr>
        <p:txBody>
          <a:bodyPr wrap="square" rtlCol="0">
            <a:spAutoFit/>
          </a:bodyPr>
          <a:lstStyle/>
          <a:p>
            <a:pPr algn="l"/>
            <a:r>
              <a:rPr lang="en-US" sz="1400" i="0" u="none" strike="noStrike" baseline="0" dirty="0">
                <a:latin typeface="Arial-BoldMT"/>
              </a:rPr>
              <a:t>Statistics Canada (2022): “The contribution of pandemic relief benefits to </a:t>
            </a:r>
          </a:p>
          <a:p>
            <a:pPr algn="l"/>
            <a:r>
              <a:rPr lang="en-US" sz="1400" dirty="0">
                <a:latin typeface="Arial-BoldMT"/>
              </a:rPr>
              <a:t>                                           </a:t>
            </a:r>
            <a:r>
              <a:rPr lang="en-US" sz="1400" i="0" u="none" strike="noStrike" baseline="0" dirty="0">
                <a:latin typeface="Arial-BoldMT"/>
              </a:rPr>
              <a:t>the incomes of Canadians in 2020”.</a:t>
            </a:r>
            <a:endParaRPr lang="en-US" sz="1400" dirty="0"/>
          </a:p>
        </p:txBody>
      </p:sp>
      <p:pic>
        <p:nvPicPr>
          <p:cNvPr id="6" name="Content Placeholder 5" descr="A picture containing text, screenshot, font, line&#10;&#10;Description automatically generated">
            <a:extLst>
              <a:ext uri="{FF2B5EF4-FFF2-40B4-BE49-F238E27FC236}">
                <a16:creationId xmlns:a16="http://schemas.microsoft.com/office/drawing/2014/main" id="{719DE0D2-5A9D-B5B4-7036-2EAA697EB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6677" y="584791"/>
            <a:ext cx="7185281" cy="5916638"/>
          </a:xfrm>
        </p:spPr>
      </p:pic>
    </p:spTree>
    <p:extLst>
      <p:ext uri="{BB962C8B-B14F-4D97-AF65-F5344CB8AC3E}">
        <p14:creationId xmlns:p14="http://schemas.microsoft.com/office/powerpoint/2010/main" val="260564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8ED6-7535-812F-3453-71A3325E058C}"/>
              </a:ext>
            </a:extLst>
          </p:cNvPr>
          <p:cNvSpPr>
            <a:spLocks noGrp="1"/>
          </p:cNvSpPr>
          <p:nvPr>
            <p:ph type="ctr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r>
              <a:rPr lang="en-US" sz="2200" b="1" kern="1200">
                <a:solidFill>
                  <a:schemeClr val="bg1"/>
                </a:solidFill>
                <a:latin typeface="+mj-lt"/>
                <a:ea typeface="+mj-ea"/>
                <a:cs typeface="+mj-cs"/>
              </a:rPr>
              <a:t>How much did Canadians receive the pandemic relief benefits?</a:t>
            </a:r>
          </a:p>
        </p:txBody>
      </p:sp>
      <p:graphicFrame>
        <p:nvGraphicFramePr>
          <p:cNvPr id="4" name="Table 3">
            <a:extLst>
              <a:ext uri="{FF2B5EF4-FFF2-40B4-BE49-F238E27FC236}">
                <a16:creationId xmlns:a16="http://schemas.microsoft.com/office/drawing/2014/main" id="{2737F7CF-2C82-5C73-FFB1-9D269885BD07}"/>
              </a:ext>
            </a:extLst>
          </p:cNvPr>
          <p:cNvGraphicFramePr>
            <a:graphicFrameLocks noGrp="1"/>
          </p:cNvGraphicFramePr>
          <p:nvPr>
            <p:extLst>
              <p:ext uri="{D42A27DB-BD31-4B8C-83A1-F6EECF244321}">
                <p14:modId xmlns:p14="http://schemas.microsoft.com/office/powerpoint/2010/main" val="1697031698"/>
              </p:ext>
            </p:extLst>
          </p:nvPr>
        </p:nvGraphicFramePr>
        <p:xfrm>
          <a:off x="4417888" y="883579"/>
          <a:ext cx="6376365" cy="4894970"/>
        </p:xfrm>
        <a:graphic>
          <a:graphicData uri="http://schemas.openxmlformats.org/drawingml/2006/table">
            <a:tbl>
              <a:tblPr>
                <a:noFill/>
                <a:tableStyleId>{5C22544A-7EE6-4342-B048-85BDC9FD1C3A}</a:tableStyleId>
              </a:tblPr>
              <a:tblGrid>
                <a:gridCol w="4378139">
                  <a:extLst>
                    <a:ext uri="{9D8B030D-6E8A-4147-A177-3AD203B41FA5}">
                      <a16:colId xmlns:a16="http://schemas.microsoft.com/office/drawing/2014/main" val="1876301703"/>
                    </a:ext>
                  </a:extLst>
                </a:gridCol>
                <a:gridCol w="985594">
                  <a:extLst>
                    <a:ext uri="{9D8B030D-6E8A-4147-A177-3AD203B41FA5}">
                      <a16:colId xmlns:a16="http://schemas.microsoft.com/office/drawing/2014/main" val="117135998"/>
                    </a:ext>
                  </a:extLst>
                </a:gridCol>
                <a:gridCol w="976884">
                  <a:extLst>
                    <a:ext uri="{9D8B030D-6E8A-4147-A177-3AD203B41FA5}">
                      <a16:colId xmlns:a16="http://schemas.microsoft.com/office/drawing/2014/main" val="1861473660"/>
                    </a:ext>
                  </a:extLst>
                </a:gridCol>
                <a:gridCol w="35748">
                  <a:extLst>
                    <a:ext uri="{9D8B030D-6E8A-4147-A177-3AD203B41FA5}">
                      <a16:colId xmlns:a16="http://schemas.microsoft.com/office/drawing/2014/main" val="1268140108"/>
                    </a:ext>
                  </a:extLst>
                </a:gridCol>
              </a:tblGrid>
              <a:tr h="278301">
                <a:tc gridSpan="4">
                  <a:txBody>
                    <a:bodyPr/>
                    <a:lstStyle/>
                    <a:p>
                      <a:pPr algn="l" fontAlgn="b"/>
                      <a:r>
                        <a:rPr lang="en-US" sz="1400" b="1" u="none" strike="noStrike" cap="none" spc="0" dirty="0">
                          <a:solidFill>
                            <a:schemeClr val="tx1"/>
                          </a:solidFill>
                          <a:effectLst/>
                        </a:rPr>
                        <a:t>COVID-related benefits: % receiving and median amount received, Canada, 2020</a:t>
                      </a:r>
                      <a:endParaRPr lang="en-US" sz="1400" b="1"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ap="flat" cmpd="sng" algn="ctr">
                      <a:noFill/>
                      <a:prstDash val="solid"/>
                    </a:lnT>
                    <a:lnB w="12700" cmpd="sng">
                      <a:noFill/>
                      <a:prstDash val="soli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2741284"/>
                  </a:ext>
                </a:extLst>
              </a:tr>
              <a:tr h="306795">
                <a:tc>
                  <a:txBody>
                    <a:bodyPr/>
                    <a:lstStyle/>
                    <a:p>
                      <a:pPr algn="l" fontAlgn="b"/>
                      <a:r>
                        <a:rPr lang="en-US" sz="1300" u="none" strike="noStrike" cap="none" spc="0" dirty="0">
                          <a:solidFill>
                            <a:schemeClr val="tx1"/>
                          </a:solidFill>
                          <a:effectLst/>
                        </a:rPr>
                        <a:t> </a:t>
                      </a:r>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dirty="0">
                          <a:solidFill>
                            <a:schemeClr val="tx1"/>
                          </a:solidFill>
                          <a:effectLst/>
                        </a:rPr>
                        <a:t>(2020 $)</a:t>
                      </a:r>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89600305"/>
                  </a:ext>
                </a:extLst>
              </a:tr>
              <a:tr h="306795">
                <a:tc>
                  <a:txBody>
                    <a:bodyPr/>
                    <a:lstStyle/>
                    <a:p>
                      <a:pPr algn="l" fontAlgn="b"/>
                      <a:r>
                        <a:rPr lang="en-US" sz="1400" b="1" u="none" strike="noStrike" cap="none" spc="0" dirty="0">
                          <a:solidFill>
                            <a:schemeClr val="tx1"/>
                          </a:solidFill>
                          <a:effectLst/>
                        </a:rPr>
                        <a:t>Emergency and recovery benefits</a:t>
                      </a:r>
                      <a:endParaRPr lang="en-US" sz="1400" b="1"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1"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300" u="none" strike="noStrike" cap="none" spc="0">
                          <a:solidFill>
                            <a:schemeClr val="tx1"/>
                          </a:solidFill>
                          <a:effectLst/>
                        </a:rPr>
                        <a:t> </a:t>
                      </a:r>
                      <a:endParaRPr lang="en-US" sz="1300" b="1"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12279463"/>
                  </a:ext>
                </a:extLst>
              </a:tr>
              <a:tr h="306795">
                <a:tc>
                  <a:txBody>
                    <a:bodyPr/>
                    <a:lstStyle/>
                    <a:p>
                      <a:pPr algn="l" fontAlgn="b"/>
                      <a:r>
                        <a:rPr lang="en-US" sz="1300" u="none" strike="noStrike" cap="none" spc="0" dirty="0">
                          <a:solidFill>
                            <a:schemeClr val="tx1"/>
                          </a:solidFill>
                          <a:effectLst/>
                        </a:rPr>
                        <a:t>      Canada Emergency Response Benefit</a:t>
                      </a:r>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25.1</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8,000</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70287812"/>
                  </a:ext>
                </a:extLst>
              </a:tr>
              <a:tr h="306795">
                <a:tc>
                  <a:txBody>
                    <a:bodyPr/>
                    <a:lstStyle/>
                    <a:p>
                      <a:pPr algn="l" fontAlgn="b"/>
                      <a:r>
                        <a:rPr lang="en-US" sz="1300" u="none" strike="noStrike" cap="none" spc="0" dirty="0">
                          <a:solidFill>
                            <a:schemeClr val="tx1"/>
                          </a:solidFill>
                          <a:effectLst/>
                        </a:rPr>
                        <a:t>      Canada Emergency Student Benefit</a:t>
                      </a:r>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2.4</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5,000</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33180436"/>
                  </a:ext>
                </a:extLst>
              </a:tr>
              <a:tr h="306795">
                <a:tc>
                  <a:txBody>
                    <a:bodyPr/>
                    <a:lstStyle/>
                    <a:p>
                      <a:pPr algn="l" fontAlgn="b"/>
                      <a:r>
                        <a:rPr lang="en-US" sz="1300" u="none" strike="noStrike" cap="none" spc="0" dirty="0">
                          <a:solidFill>
                            <a:schemeClr val="tx1"/>
                          </a:solidFill>
                          <a:effectLst/>
                        </a:rPr>
                        <a:t>      Canada Recovery Benefit</a:t>
                      </a:r>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3.8</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5,000</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52338527"/>
                  </a:ext>
                </a:extLst>
              </a:tr>
              <a:tr h="306795">
                <a:tc>
                  <a:txBody>
                    <a:bodyPr/>
                    <a:lstStyle/>
                    <a:p>
                      <a:pPr algn="l" fontAlgn="b"/>
                      <a:r>
                        <a:rPr lang="en-US" sz="1300" u="none" strike="noStrike" cap="none" spc="0" dirty="0">
                          <a:solidFill>
                            <a:schemeClr val="tx1"/>
                          </a:solidFill>
                          <a:effectLst/>
                        </a:rPr>
                        <a:t>      Canada Recovery Caregiving Benefit</a:t>
                      </a:r>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0.7</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3,000</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86814712"/>
                  </a:ext>
                </a:extLst>
              </a:tr>
              <a:tr h="306795">
                <a:tc>
                  <a:txBody>
                    <a:bodyPr/>
                    <a:lstStyle/>
                    <a:p>
                      <a:pPr algn="l" fontAlgn="b"/>
                      <a:r>
                        <a:rPr lang="en-US" sz="1300" u="none" strike="noStrike" cap="none" spc="0" dirty="0">
                          <a:solidFill>
                            <a:schemeClr val="tx1"/>
                          </a:solidFill>
                          <a:effectLst/>
                        </a:rPr>
                        <a:t>      Canada Recovery Sickness Benefit</a:t>
                      </a:r>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0.8</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1,000</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15528119"/>
                  </a:ext>
                </a:extLst>
              </a:tr>
              <a:tr h="306795">
                <a:tc>
                  <a:txBody>
                    <a:bodyPr/>
                    <a:lstStyle/>
                    <a:p>
                      <a:pPr algn="l" fontAlgn="b"/>
                      <a:r>
                        <a:rPr lang="en-US" sz="1400" b="1" u="none" strike="noStrike" cap="none" spc="0" dirty="0">
                          <a:solidFill>
                            <a:schemeClr val="tx1"/>
                          </a:solidFill>
                          <a:effectLst/>
                        </a:rPr>
                        <a:t>Top-ups to existing programs</a:t>
                      </a:r>
                      <a:endParaRPr lang="en-US" sz="1400" b="1"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300" u="none" strike="noStrike" cap="none" spc="0">
                          <a:solidFill>
                            <a:schemeClr val="tx1"/>
                          </a:solidFill>
                          <a:effectLst/>
                        </a:rPr>
                        <a:t> </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731115294"/>
                  </a:ext>
                </a:extLst>
              </a:tr>
              <a:tr h="306795">
                <a:tc>
                  <a:txBody>
                    <a:bodyPr/>
                    <a:lstStyle/>
                    <a:p>
                      <a:pPr algn="l" fontAlgn="b"/>
                      <a:r>
                        <a:rPr lang="en-US" sz="1300" u="none" strike="noStrike" cap="none" spc="0" dirty="0">
                          <a:solidFill>
                            <a:schemeClr val="tx1"/>
                          </a:solidFill>
                          <a:effectLst/>
                        </a:rPr>
                        <a:t>       Canada Child Benefit</a:t>
                      </a:r>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12.2</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600</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72502614"/>
                  </a:ext>
                </a:extLst>
              </a:tr>
              <a:tr h="306795">
                <a:tc>
                  <a:txBody>
                    <a:bodyPr/>
                    <a:lstStyle/>
                    <a:p>
                      <a:pPr algn="l" fontAlgn="b"/>
                      <a:r>
                        <a:rPr lang="en-US" sz="1300" u="none" strike="noStrike" cap="none" spc="0" dirty="0">
                          <a:solidFill>
                            <a:schemeClr val="tx1"/>
                          </a:solidFill>
                          <a:effectLst/>
                        </a:rPr>
                        <a:t>       Disability benefit</a:t>
                      </a:r>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4.6</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600</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38008105"/>
                  </a:ext>
                </a:extLst>
              </a:tr>
              <a:tr h="306795">
                <a:tc>
                  <a:txBody>
                    <a:bodyPr/>
                    <a:lstStyle/>
                    <a:p>
                      <a:pPr algn="l" fontAlgn="b"/>
                      <a:r>
                        <a:rPr lang="en-US" sz="1300" u="none" strike="noStrike" cap="none" spc="0" dirty="0">
                          <a:solidFill>
                            <a:schemeClr val="tx1"/>
                          </a:solidFill>
                          <a:effectLst/>
                        </a:rPr>
                        <a:t>       GST/HST credit</a:t>
                      </a:r>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36.1</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424</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76669482"/>
                  </a:ext>
                </a:extLst>
              </a:tr>
              <a:tr h="306795">
                <a:tc>
                  <a:txBody>
                    <a:bodyPr/>
                    <a:lstStyle/>
                    <a:p>
                      <a:pPr algn="l" fontAlgn="b"/>
                      <a:r>
                        <a:rPr lang="en-US" sz="1300" u="none" strike="noStrike" cap="none" spc="0" dirty="0">
                          <a:solidFill>
                            <a:schemeClr val="tx1"/>
                          </a:solidFill>
                          <a:effectLst/>
                        </a:rPr>
                        <a:t>       Old Age Security</a:t>
                      </a:r>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18.9</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300</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73926416"/>
                  </a:ext>
                </a:extLst>
              </a:tr>
              <a:tr h="306795">
                <a:tc>
                  <a:txBody>
                    <a:bodyPr/>
                    <a:lstStyle/>
                    <a:p>
                      <a:pPr algn="l" fontAlgn="b"/>
                      <a:r>
                        <a:rPr lang="en-US" sz="1300" u="none" strike="noStrike" cap="none" spc="0" dirty="0">
                          <a:solidFill>
                            <a:schemeClr val="tx1"/>
                          </a:solidFill>
                          <a:effectLst/>
                        </a:rPr>
                        <a:t>       Guaranteed Income Supplement</a:t>
                      </a:r>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6.4</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200</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80087560"/>
                  </a:ext>
                </a:extLst>
              </a:tr>
              <a:tr h="306795">
                <a:tc>
                  <a:txBody>
                    <a:bodyPr/>
                    <a:lstStyle/>
                    <a:p>
                      <a:pPr algn="l" fontAlgn="t"/>
                      <a:r>
                        <a:rPr lang="en-US" sz="1400" b="1" u="none" strike="noStrike" cap="none" spc="0" dirty="0">
                          <a:solidFill>
                            <a:schemeClr val="tx1"/>
                          </a:solidFill>
                          <a:effectLst/>
                        </a:rPr>
                        <a:t>Provincial or territorial relief programs</a:t>
                      </a:r>
                      <a:endParaRPr lang="en-US" sz="1400" b="1" i="0" u="none" strike="noStrike" cap="none" spc="0" dirty="0">
                        <a:solidFill>
                          <a:schemeClr val="tx1"/>
                        </a:solidFill>
                        <a:effectLst/>
                        <a:latin typeface="Calibri" panose="020F0502020204030204" pitchFamily="34" charset="0"/>
                      </a:endParaRPr>
                    </a:p>
                  </a:txBody>
                  <a:tcPr marL="5174" marR="5174" marT="5174" marB="74511">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13.8</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u="none" strike="noStrike" cap="none" spc="0">
                          <a:solidFill>
                            <a:schemeClr val="tx1"/>
                          </a:solidFill>
                          <a:effectLst/>
                        </a:rPr>
                        <a:t>276</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73867939"/>
                  </a:ext>
                </a:extLst>
              </a:tr>
              <a:tr h="306795">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300" u="none" strike="noStrike" cap="none" spc="0">
                          <a:solidFill>
                            <a:schemeClr val="tx1"/>
                          </a:solidFill>
                          <a:effectLst/>
                        </a:rPr>
                        <a:t> </a:t>
                      </a:r>
                      <a:endParaRPr lang="en-US" sz="1300" b="0"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fontAlgn="b"/>
                      <a:r>
                        <a:rPr lang="en-US" sz="1300" u="none" strike="noStrike" cap="none" spc="0">
                          <a:solidFill>
                            <a:schemeClr val="tx1"/>
                          </a:solidFill>
                          <a:effectLst/>
                        </a:rPr>
                        <a:t> </a:t>
                      </a:r>
                      <a:endParaRPr lang="en-US" sz="1300" b="1" i="0" u="none" strike="noStrike" cap="none" spc="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5174" marR="5174" marT="5174" marB="74511"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493578314"/>
                  </a:ext>
                </a:extLst>
              </a:tr>
            </a:tbl>
          </a:graphicData>
        </a:graphic>
      </p:graphicFrame>
      <p:sp>
        <p:nvSpPr>
          <p:cNvPr id="5" name="TextBox 4">
            <a:extLst>
              <a:ext uri="{FF2B5EF4-FFF2-40B4-BE49-F238E27FC236}">
                <a16:creationId xmlns:a16="http://schemas.microsoft.com/office/drawing/2014/main" id="{830DE2EE-CEC5-9C98-1D17-E1A39731936F}"/>
              </a:ext>
            </a:extLst>
          </p:cNvPr>
          <p:cNvSpPr txBox="1"/>
          <p:nvPr/>
        </p:nvSpPr>
        <p:spPr>
          <a:xfrm>
            <a:off x="5637944" y="6139682"/>
            <a:ext cx="5581436" cy="461665"/>
          </a:xfrm>
          <a:prstGeom prst="rect">
            <a:avLst/>
          </a:prstGeom>
          <a:noFill/>
        </p:spPr>
        <p:txBody>
          <a:bodyPr wrap="square">
            <a:spAutoFit/>
          </a:bodyPr>
          <a:lstStyle/>
          <a:p>
            <a:pPr algn="l"/>
            <a:r>
              <a:rPr lang="en-US" sz="1200" i="0" u="none" strike="noStrike" baseline="0" dirty="0">
                <a:latin typeface="Arial-BoldMT"/>
              </a:rPr>
              <a:t>Statistics Canada (2022): “The contribution of pandemic relief benefits to </a:t>
            </a:r>
          </a:p>
          <a:p>
            <a:pPr algn="l"/>
            <a:r>
              <a:rPr lang="en-US" sz="1200" dirty="0">
                <a:latin typeface="Arial-BoldMT"/>
              </a:rPr>
              <a:t>                                           </a:t>
            </a:r>
            <a:r>
              <a:rPr lang="en-US" sz="1200" i="0" u="none" strike="noStrike" baseline="0" dirty="0">
                <a:latin typeface="Arial-BoldMT"/>
              </a:rPr>
              <a:t>the incomes of Canadians in 2020”.</a:t>
            </a:r>
            <a:endParaRPr lang="en-US" sz="1200" dirty="0"/>
          </a:p>
        </p:txBody>
      </p:sp>
    </p:spTree>
    <p:extLst>
      <p:ext uri="{BB962C8B-B14F-4D97-AF65-F5344CB8AC3E}">
        <p14:creationId xmlns:p14="http://schemas.microsoft.com/office/powerpoint/2010/main" val="223637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3707AD-8261-4357-9C64-EEC41E832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427"/>
            <a:ext cx="6086683" cy="6858428"/>
          </a:xfrm>
          <a:prstGeom prst="rect">
            <a:avLst/>
          </a:prstGeom>
          <a:gradFill>
            <a:gsLst>
              <a:gs pos="0">
                <a:srgbClr val="000000">
                  <a:alpha val="53000"/>
                </a:srgbClr>
              </a:gs>
              <a:gs pos="82000">
                <a:schemeClr val="accent1">
                  <a:lumMod val="75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98142"/>
            <a:ext cx="12191999" cy="6359430"/>
          </a:xfrm>
          <a:prstGeom prst="rect">
            <a:avLst/>
          </a:prstGeom>
          <a:gradFill>
            <a:gsLst>
              <a:gs pos="13000">
                <a:schemeClr val="accent1">
                  <a:lumMod val="75000"/>
                  <a:alpha val="39000"/>
                </a:schemeClr>
              </a:gs>
              <a:gs pos="100000">
                <a:srgbClr val="000000">
                  <a:alpha val="32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39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1B01BE8-EBAB-4286-84CC-EC07C7F95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400370"/>
          </a:xfrm>
          <a:prstGeom prst="rect">
            <a:avLst/>
          </a:prstGeom>
          <a:gradFill>
            <a:gsLst>
              <a:gs pos="0">
                <a:srgbClr val="000000">
                  <a:alpha val="70000"/>
                </a:srgbClr>
              </a:gs>
              <a:gs pos="99000">
                <a:schemeClr val="accent1">
                  <a:lumMod val="75000"/>
                  <a:alpha val="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3">
            <a:extLst>
              <a:ext uri="{FF2B5EF4-FFF2-40B4-BE49-F238E27FC236}">
                <a16:creationId xmlns:a16="http://schemas.microsoft.com/office/drawing/2014/main" id="{B810725C-984E-4EC2-A5FA-A193878CB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59729" y="-716753"/>
            <a:ext cx="4893880"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0">
                <a:schemeClr val="accent1">
                  <a:lumMod val="50000"/>
                  <a:alpha val="0"/>
                </a:schemeClr>
              </a:gs>
              <a:gs pos="100000">
                <a:schemeClr val="accent1">
                  <a:alpha val="23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55B2E8-0F24-0A01-226B-5F4E0D3B07D3}"/>
              </a:ext>
            </a:extLst>
          </p:cNvPr>
          <p:cNvSpPr>
            <a:spLocks noGrp="1"/>
          </p:cNvSpPr>
          <p:nvPr>
            <p:ph type="ctrTitle"/>
          </p:nvPr>
        </p:nvSpPr>
        <p:spPr>
          <a:xfrm>
            <a:off x="3421295" y="626725"/>
            <a:ext cx="7246706" cy="5733134"/>
          </a:xfrm>
        </p:spPr>
        <p:txBody>
          <a:bodyPr anchor="ctr">
            <a:noAutofit/>
          </a:bodyPr>
          <a:lstStyle/>
          <a:p>
            <a:pPr algn="l"/>
            <a:br>
              <a:rPr lang="en-US" sz="2000" b="1" dirty="0">
                <a:solidFill>
                  <a:schemeClr val="bg1"/>
                </a:solidFill>
              </a:rPr>
            </a:br>
            <a:r>
              <a:rPr lang="en-US" sz="2000" b="1" dirty="0">
                <a:solidFill>
                  <a:schemeClr val="bg1"/>
                </a:solidFill>
              </a:rPr>
              <a:t>  </a:t>
            </a:r>
            <a:r>
              <a:rPr lang="en-US" sz="2400" b="1" dirty="0">
                <a:solidFill>
                  <a:schemeClr val="bg1"/>
                </a:solidFill>
              </a:rPr>
              <a:t>Total (before-tax) income =</a:t>
            </a:r>
            <a:br>
              <a:rPr lang="en-US" sz="2000" b="1" dirty="0">
                <a:solidFill>
                  <a:schemeClr val="bg1"/>
                </a:solidFill>
              </a:rPr>
            </a:br>
            <a:r>
              <a:rPr lang="en-US" sz="2000" dirty="0">
                <a:solidFill>
                  <a:schemeClr val="bg1"/>
                </a:solidFill>
              </a:rPr>
              <a:t>                Market income =</a:t>
            </a:r>
            <a:br>
              <a:rPr lang="en-US" sz="2000" dirty="0">
                <a:solidFill>
                  <a:schemeClr val="bg1"/>
                </a:solidFill>
              </a:rPr>
            </a:br>
            <a:r>
              <a:rPr lang="en-US" sz="2000" dirty="0">
                <a:solidFill>
                  <a:schemeClr val="bg1"/>
                </a:solidFill>
              </a:rPr>
              <a:t>                              </a:t>
            </a:r>
            <a:r>
              <a:rPr lang="en-US" sz="1600" dirty="0">
                <a:solidFill>
                  <a:schemeClr val="bg1"/>
                </a:solidFill>
              </a:rPr>
              <a:t>Employment income =</a:t>
            </a:r>
            <a:br>
              <a:rPr lang="en-US" sz="1600" dirty="0">
                <a:solidFill>
                  <a:schemeClr val="bg1"/>
                </a:solidFill>
              </a:rPr>
            </a:br>
            <a:r>
              <a:rPr lang="en-US" sz="1800" dirty="0">
                <a:solidFill>
                  <a:schemeClr val="bg1"/>
                </a:solidFill>
              </a:rPr>
              <a:t>	                                  </a:t>
            </a:r>
            <a:r>
              <a:rPr lang="en-US" sz="1400" dirty="0">
                <a:solidFill>
                  <a:schemeClr val="bg1"/>
                </a:solidFill>
              </a:rPr>
              <a:t>Wage, salary, commission</a:t>
            </a:r>
            <a:br>
              <a:rPr lang="en-US" sz="1400" dirty="0">
                <a:solidFill>
                  <a:schemeClr val="bg1"/>
                </a:solidFill>
              </a:rPr>
            </a:br>
            <a:r>
              <a:rPr lang="en-US" sz="1400" dirty="0">
                <a:solidFill>
                  <a:schemeClr val="bg1"/>
                </a:solidFill>
              </a:rPr>
              <a:t>	                                          + Self-employment income</a:t>
            </a:r>
            <a:br>
              <a:rPr lang="en-US" sz="1800" dirty="0">
                <a:solidFill>
                  <a:schemeClr val="bg1"/>
                </a:solidFill>
              </a:rPr>
            </a:br>
            <a:r>
              <a:rPr lang="en-US" sz="1800" dirty="0">
                <a:solidFill>
                  <a:schemeClr val="bg1"/>
                </a:solidFill>
              </a:rPr>
              <a:t>                             + Investment income </a:t>
            </a:r>
            <a:br>
              <a:rPr lang="en-US" sz="1800" dirty="0">
                <a:solidFill>
                  <a:schemeClr val="bg1"/>
                </a:solidFill>
              </a:rPr>
            </a:br>
            <a:r>
              <a:rPr lang="en-US" sz="1800" dirty="0">
                <a:solidFill>
                  <a:schemeClr val="bg1"/>
                </a:solidFill>
              </a:rPr>
              <a:t>                             + Private pension income</a:t>
            </a:r>
            <a:br>
              <a:rPr lang="en-US" sz="1800" dirty="0">
                <a:solidFill>
                  <a:schemeClr val="bg1"/>
                </a:solidFill>
              </a:rPr>
            </a:br>
            <a:r>
              <a:rPr lang="en-US" sz="1800" dirty="0">
                <a:solidFill>
                  <a:schemeClr val="bg1"/>
                </a:solidFill>
              </a:rPr>
              <a:t>                             + Other market income</a:t>
            </a:r>
            <a:br>
              <a:rPr lang="en-US" sz="1800" dirty="0">
                <a:solidFill>
                  <a:schemeClr val="bg1"/>
                </a:solidFill>
              </a:rPr>
            </a:br>
            <a:r>
              <a:rPr lang="en-US" sz="2000" dirty="0">
                <a:solidFill>
                  <a:schemeClr val="bg1"/>
                </a:solidFill>
              </a:rPr>
              <a:t>             + Government transfers =</a:t>
            </a:r>
            <a:br>
              <a:rPr lang="en-US" sz="2000" dirty="0">
                <a:solidFill>
                  <a:schemeClr val="bg1"/>
                </a:solidFill>
              </a:rPr>
            </a:br>
            <a:r>
              <a:rPr lang="en-US" sz="2000" dirty="0">
                <a:solidFill>
                  <a:schemeClr val="bg1"/>
                </a:solidFill>
              </a:rPr>
              <a:t>	</a:t>
            </a:r>
            <a:r>
              <a:rPr lang="en-US" sz="1600" dirty="0">
                <a:solidFill>
                  <a:schemeClr val="bg1"/>
                </a:solidFill>
              </a:rPr>
              <a:t>                 OAS/GIS</a:t>
            </a:r>
            <a:br>
              <a:rPr lang="en-US" sz="1600" dirty="0">
                <a:solidFill>
                  <a:schemeClr val="bg1"/>
                </a:solidFill>
              </a:rPr>
            </a:br>
            <a:r>
              <a:rPr lang="en-US" sz="1600" dirty="0">
                <a:solidFill>
                  <a:schemeClr val="bg1"/>
                </a:solidFill>
              </a:rPr>
              <a:t>  	              + C/QPP</a:t>
            </a:r>
            <a:br>
              <a:rPr lang="en-US" sz="1600" dirty="0">
                <a:solidFill>
                  <a:schemeClr val="bg1"/>
                </a:solidFill>
              </a:rPr>
            </a:br>
            <a:r>
              <a:rPr lang="en-US" sz="1600" dirty="0">
                <a:solidFill>
                  <a:schemeClr val="bg1"/>
                </a:solidFill>
              </a:rPr>
              <a:t>	              + EI benefits</a:t>
            </a:r>
            <a:br>
              <a:rPr lang="en-US" sz="1600" dirty="0">
                <a:solidFill>
                  <a:schemeClr val="bg1"/>
                </a:solidFill>
              </a:rPr>
            </a:br>
            <a:r>
              <a:rPr lang="en-US" sz="1600" dirty="0">
                <a:solidFill>
                  <a:schemeClr val="bg1"/>
                </a:solidFill>
              </a:rPr>
              <a:t>	              + CCB</a:t>
            </a:r>
            <a:br>
              <a:rPr lang="en-US" sz="1600" dirty="0">
                <a:solidFill>
                  <a:schemeClr val="bg1"/>
                </a:solidFill>
              </a:rPr>
            </a:br>
            <a:r>
              <a:rPr lang="en-US" sz="1600" dirty="0">
                <a:solidFill>
                  <a:schemeClr val="bg1"/>
                </a:solidFill>
              </a:rPr>
              <a:t>	</a:t>
            </a:r>
            <a:r>
              <a:rPr lang="en-US" sz="1600" dirty="0">
                <a:solidFill>
                  <a:srgbClr val="FFFF00"/>
                </a:solidFill>
              </a:rPr>
              <a:t>              + Other government transfers</a:t>
            </a:r>
            <a:br>
              <a:rPr lang="en-US" sz="1600" dirty="0">
                <a:solidFill>
                  <a:schemeClr val="bg1"/>
                </a:solidFill>
              </a:rPr>
            </a:br>
            <a:br>
              <a:rPr lang="en-US" sz="1600" dirty="0">
                <a:solidFill>
                  <a:schemeClr val="bg1"/>
                </a:solidFill>
              </a:rPr>
            </a:br>
            <a:r>
              <a:rPr lang="en-US" sz="2400" dirty="0">
                <a:solidFill>
                  <a:schemeClr val="bg1"/>
                </a:solidFill>
              </a:rPr>
              <a:t>- </a:t>
            </a:r>
            <a:r>
              <a:rPr lang="en-US" sz="2400" b="1" dirty="0">
                <a:solidFill>
                  <a:schemeClr val="bg1"/>
                </a:solidFill>
              </a:rPr>
              <a:t>Income taxes =</a:t>
            </a:r>
            <a:br>
              <a:rPr lang="en-US" sz="2000" b="1" dirty="0">
                <a:solidFill>
                  <a:schemeClr val="bg1"/>
                </a:solidFill>
              </a:rPr>
            </a:br>
            <a:r>
              <a:rPr lang="en-US" sz="2000" dirty="0">
                <a:solidFill>
                  <a:schemeClr val="bg1"/>
                </a:solidFill>
              </a:rPr>
              <a:t>                  Federal income tax</a:t>
            </a:r>
            <a:br>
              <a:rPr lang="en-US" sz="2000" dirty="0">
                <a:solidFill>
                  <a:schemeClr val="bg1"/>
                </a:solidFill>
              </a:rPr>
            </a:br>
            <a:r>
              <a:rPr lang="en-US" sz="2000" dirty="0">
                <a:solidFill>
                  <a:schemeClr val="bg1"/>
                </a:solidFill>
              </a:rPr>
              <a:t>               + Provincial/territorial income tax</a:t>
            </a:r>
            <a:br>
              <a:rPr lang="en-US" sz="2000" dirty="0">
                <a:solidFill>
                  <a:schemeClr val="bg1"/>
                </a:solidFill>
              </a:rPr>
            </a:br>
            <a:br>
              <a:rPr lang="en-US" sz="2000" dirty="0">
                <a:solidFill>
                  <a:schemeClr val="bg1"/>
                </a:solidFill>
              </a:rPr>
            </a:br>
            <a:r>
              <a:rPr lang="en-US" sz="2400" dirty="0">
                <a:solidFill>
                  <a:schemeClr val="bg1"/>
                </a:solidFill>
              </a:rPr>
              <a:t>= </a:t>
            </a:r>
            <a:r>
              <a:rPr lang="en-US" sz="2400" b="1" dirty="0">
                <a:solidFill>
                  <a:schemeClr val="bg1"/>
                </a:solidFill>
              </a:rPr>
              <a:t>After-tax income </a:t>
            </a:r>
            <a:br>
              <a:rPr lang="en-US" sz="2000" b="1" dirty="0">
                <a:solidFill>
                  <a:schemeClr val="bg1"/>
                </a:solidFill>
              </a:rPr>
            </a:br>
            <a:br>
              <a:rPr lang="en-US" sz="1800" dirty="0">
                <a:solidFill>
                  <a:schemeClr val="bg1"/>
                </a:solidFill>
              </a:rPr>
            </a:br>
            <a:endParaRPr lang="en-US" sz="1800" dirty="0">
              <a:solidFill>
                <a:schemeClr val="bg1"/>
              </a:solidFill>
            </a:endParaRPr>
          </a:p>
        </p:txBody>
      </p:sp>
      <p:sp>
        <p:nvSpPr>
          <p:cNvPr id="3" name="Subtitle 2">
            <a:extLst>
              <a:ext uri="{FF2B5EF4-FFF2-40B4-BE49-F238E27FC236}">
                <a16:creationId xmlns:a16="http://schemas.microsoft.com/office/drawing/2014/main" id="{846B8CA0-9675-4DC7-D30E-43F466F74FCE}"/>
              </a:ext>
            </a:extLst>
          </p:cNvPr>
          <p:cNvSpPr>
            <a:spLocks noGrp="1"/>
          </p:cNvSpPr>
          <p:nvPr>
            <p:ph type="subTitle" idx="1"/>
          </p:nvPr>
        </p:nvSpPr>
        <p:spPr>
          <a:xfrm flipH="1">
            <a:off x="811657" y="308225"/>
            <a:ext cx="2043156" cy="5250094"/>
          </a:xfrm>
        </p:spPr>
        <p:txBody>
          <a:bodyPr anchor="ctr">
            <a:normAutofit/>
          </a:bodyPr>
          <a:lstStyle/>
          <a:p>
            <a:r>
              <a:rPr lang="en-US" sz="2400" dirty="0">
                <a:solidFill>
                  <a:schemeClr val="bg1"/>
                </a:solidFill>
              </a:rPr>
              <a:t>Where do the pandemic relief benefits fit in the Canadian classification of income measures</a:t>
            </a:r>
            <a:endParaRPr lang="en-US" dirty="0">
              <a:solidFill>
                <a:schemeClr val="bg1"/>
              </a:solidFill>
            </a:endParaRPr>
          </a:p>
        </p:txBody>
      </p:sp>
    </p:spTree>
    <p:extLst>
      <p:ext uri="{BB962C8B-B14F-4D97-AF65-F5344CB8AC3E}">
        <p14:creationId xmlns:p14="http://schemas.microsoft.com/office/powerpoint/2010/main" val="79149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6DD6D-40CE-4F1F-441A-30F23A4AD732}"/>
              </a:ext>
            </a:extLst>
          </p:cNvPr>
          <p:cNvSpPr>
            <a:spLocks noGrp="1"/>
          </p:cNvSpPr>
          <p:nvPr>
            <p:ph type="ctrTitle"/>
          </p:nvPr>
        </p:nvSpPr>
        <p:spPr>
          <a:xfrm>
            <a:off x="1616054" y="1261135"/>
            <a:ext cx="8959893" cy="590913"/>
          </a:xfrm>
        </p:spPr>
        <p:txBody>
          <a:bodyPr vert="horz" lIns="91440" tIns="45720" rIns="91440" bIns="45720" rtlCol="0" anchor="b">
            <a:normAutofit/>
          </a:bodyPr>
          <a:lstStyle/>
          <a:p>
            <a:r>
              <a:rPr lang="en-US" sz="2700" b="1" kern="1200" dirty="0">
                <a:solidFill>
                  <a:schemeClr val="tx1">
                    <a:lumMod val="65000"/>
                    <a:lumOff val="35000"/>
                  </a:schemeClr>
                </a:solidFill>
                <a:latin typeface="+mj-lt"/>
                <a:ea typeface="+mj-ea"/>
                <a:cs typeface="+mj-cs"/>
              </a:rPr>
              <a:t>Where do pandemic relief benefits fit in the income classification</a:t>
            </a:r>
          </a:p>
        </p:txBody>
      </p:sp>
      <p:sp>
        <p:nvSpPr>
          <p:cNvPr id="3" name="Subtitle 2">
            <a:extLst>
              <a:ext uri="{FF2B5EF4-FFF2-40B4-BE49-F238E27FC236}">
                <a16:creationId xmlns:a16="http://schemas.microsoft.com/office/drawing/2014/main" id="{C18B20A7-B93C-735A-C87A-ECD9C7229918}"/>
              </a:ext>
            </a:extLst>
          </p:cNvPr>
          <p:cNvSpPr>
            <a:spLocks noGrp="1"/>
          </p:cNvSpPr>
          <p:nvPr>
            <p:ph type="subTitle" idx="1"/>
          </p:nvPr>
        </p:nvSpPr>
        <p:spPr>
          <a:xfrm>
            <a:off x="1616054" y="2095928"/>
            <a:ext cx="8959892" cy="3500937"/>
          </a:xfrm>
        </p:spPr>
        <p:txBody>
          <a:bodyPr vert="horz" lIns="91440" tIns="45720" rIns="91440" bIns="45720" rtlCol="0" anchor="t">
            <a:normAutofit/>
          </a:bodyPr>
          <a:lstStyle/>
          <a:p>
            <a:pPr marL="685800" indent="-457200" algn="l">
              <a:buFont typeface="Wingdings" panose="05000000000000000000" pitchFamily="2" charset="2"/>
              <a:buChar char="Ø"/>
            </a:pPr>
            <a:r>
              <a:rPr lang="en-US" sz="3100" dirty="0">
                <a:solidFill>
                  <a:schemeClr val="tx1">
                    <a:lumMod val="65000"/>
                    <a:lumOff val="35000"/>
                  </a:schemeClr>
                </a:solidFill>
              </a:rPr>
              <a:t>They are part of total (before-tax) income</a:t>
            </a:r>
          </a:p>
          <a:p>
            <a:pPr marL="685800" lvl="2" algn="l"/>
            <a:r>
              <a:rPr lang="en-US" sz="2600" dirty="0">
                <a:solidFill>
                  <a:schemeClr val="tx1">
                    <a:lumMod val="65000"/>
                    <a:lumOff val="35000"/>
                  </a:schemeClr>
                </a:solidFill>
              </a:rPr>
              <a:t>      </a:t>
            </a:r>
            <a:endParaRPr lang="en-US" sz="2000" dirty="0">
              <a:solidFill>
                <a:schemeClr val="tx1">
                  <a:lumMod val="65000"/>
                  <a:lumOff val="35000"/>
                </a:schemeClr>
              </a:solidFill>
            </a:endParaRPr>
          </a:p>
          <a:p>
            <a:pPr marL="685800" indent="-457200" algn="l">
              <a:buFont typeface="Wingdings" panose="05000000000000000000" pitchFamily="2" charset="2"/>
              <a:buChar char="Ø"/>
            </a:pPr>
            <a:r>
              <a:rPr lang="en-US" sz="2800" dirty="0">
                <a:solidFill>
                  <a:schemeClr val="tx1">
                    <a:lumMod val="65000"/>
                    <a:lumOff val="35000"/>
                  </a:schemeClr>
                </a:solidFill>
              </a:rPr>
              <a:t>They affect after-tax income via</a:t>
            </a:r>
          </a:p>
          <a:p>
            <a:pPr algn="l"/>
            <a:r>
              <a:rPr lang="en-US" sz="2800" dirty="0">
                <a:solidFill>
                  <a:schemeClr val="tx1">
                    <a:lumMod val="65000"/>
                    <a:lumOff val="35000"/>
                  </a:schemeClr>
                </a:solidFill>
              </a:rPr>
              <a:t>           both total income and income taxes</a:t>
            </a:r>
          </a:p>
          <a:p>
            <a:pPr marL="685800" lvl="2" algn="l"/>
            <a:r>
              <a:rPr lang="en-US" sz="2000" dirty="0">
                <a:solidFill>
                  <a:schemeClr val="tx1">
                    <a:lumMod val="65000"/>
                    <a:lumOff val="35000"/>
                  </a:schemeClr>
                </a:solidFill>
              </a:rPr>
              <a:t>	  </a:t>
            </a:r>
            <a:r>
              <a:rPr lang="en-US" sz="2400" dirty="0">
                <a:solidFill>
                  <a:schemeClr val="tx1">
                    <a:lumMod val="65000"/>
                    <a:lumOff val="35000"/>
                  </a:schemeClr>
                </a:solidFill>
              </a:rPr>
              <a:t>After-tax income =</a:t>
            </a:r>
          </a:p>
          <a:p>
            <a:pPr marL="1143000" lvl="3" algn="l"/>
            <a:r>
              <a:rPr lang="en-US" sz="2400" dirty="0">
                <a:solidFill>
                  <a:schemeClr val="tx1">
                    <a:lumMod val="65000"/>
                    <a:lumOff val="35000"/>
                  </a:schemeClr>
                </a:solidFill>
              </a:rPr>
              <a:t>          Total income – Income taxes</a:t>
            </a:r>
          </a:p>
          <a:p>
            <a:pPr marL="1143000" lvl="3" algn="l"/>
            <a:r>
              <a:rPr lang="en-US" sz="2000" dirty="0">
                <a:solidFill>
                  <a:schemeClr val="tx1">
                    <a:lumMod val="65000"/>
                    <a:lumOff val="35000"/>
                  </a:schemeClr>
                </a:solidFill>
              </a:rPr>
              <a:t>	         (Income taxes = Fed. + Prov./terr.)</a:t>
            </a:r>
          </a:p>
          <a:p>
            <a:pPr marL="1143000" lvl="3" algn="l"/>
            <a:r>
              <a:rPr lang="en-US" sz="2000" dirty="0">
                <a:solidFill>
                  <a:schemeClr val="tx1">
                    <a:lumMod val="65000"/>
                    <a:lumOff val="35000"/>
                  </a:schemeClr>
                </a:solidFill>
              </a:rPr>
              <a:t>		</a:t>
            </a:r>
          </a:p>
        </p:txBody>
      </p:sp>
      <p:sp>
        <p:nvSpPr>
          <p:cNvPr id="4" name="Oval 3">
            <a:extLst>
              <a:ext uri="{FF2B5EF4-FFF2-40B4-BE49-F238E27FC236}">
                <a16:creationId xmlns:a16="http://schemas.microsoft.com/office/drawing/2014/main" id="{D907519B-47F9-1DCD-006D-C1E03DB4C711}"/>
              </a:ext>
            </a:extLst>
          </p:cNvPr>
          <p:cNvSpPr/>
          <p:nvPr/>
        </p:nvSpPr>
        <p:spPr>
          <a:xfrm>
            <a:off x="7880278" y="2866490"/>
            <a:ext cx="2856216" cy="2586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dirty="0"/>
              <a:t>Pandemic benefits =</a:t>
            </a:r>
          </a:p>
          <a:p>
            <a:pPr algn="ctr">
              <a:spcAft>
                <a:spcPts val="600"/>
              </a:spcAft>
            </a:pPr>
            <a:r>
              <a:rPr lang="en-US" sz="2000" b="1" dirty="0"/>
              <a:t>Taxable: ERBs +</a:t>
            </a:r>
          </a:p>
          <a:p>
            <a:pPr algn="ctr">
              <a:spcAft>
                <a:spcPts val="600"/>
              </a:spcAft>
            </a:pPr>
            <a:r>
              <a:rPr lang="en-US" sz="2000" b="1" dirty="0"/>
              <a:t>  Non-taxable   top-ups</a:t>
            </a:r>
          </a:p>
        </p:txBody>
      </p:sp>
    </p:spTree>
    <p:extLst>
      <p:ext uri="{BB962C8B-B14F-4D97-AF65-F5344CB8AC3E}">
        <p14:creationId xmlns:p14="http://schemas.microsoft.com/office/powerpoint/2010/main" val="342122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55B2E8-0F24-0A01-226B-5F4E0D3B07D3}"/>
              </a:ext>
            </a:extLst>
          </p:cNvPr>
          <p:cNvSpPr>
            <a:spLocks noGrp="1"/>
          </p:cNvSpPr>
          <p:nvPr>
            <p:ph type="ctrTitle"/>
          </p:nvPr>
        </p:nvSpPr>
        <p:spPr>
          <a:xfrm>
            <a:off x="1069788" y="2481055"/>
            <a:ext cx="4567686" cy="3393817"/>
          </a:xfrm>
        </p:spPr>
        <p:txBody>
          <a:bodyPr anchor="t">
            <a:normAutofit fontScale="90000"/>
          </a:bodyPr>
          <a:lstStyle/>
          <a:p>
            <a:pPr algn="l"/>
            <a:br>
              <a:rPr lang="en-US" sz="2700" b="1" dirty="0">
                <a:solidFill>
                  <a:srgbClr val="FFFFFF"/>
                </a:solidFill>
              </a:rPr>
            </a:br>
            <a:r>
              <a:rPr lang="en-US" sz="2700" b="1" dirty="0">
                <a:solidFill>
                  <a:srgbClr val="FFFFFF"/>
                </a:solidFill>
              </a:rPr>
              <a:t>-- Mean or median after-tax income</a:t>
            </a:r>
            <a:br>
              <a:rPr lang="en-US" sz="2700" b="1" dirty="0">
                <a:solidFill>
                  <a:srgbClr val="FFFFFF"/>
                </a:solidFill>
              </a:rPr>
            </a:br>
            <a:r>
              <a:rPr lang="en-US" sz="2700" b="1" dirty="0">
                <a:solidFill>
                  <a:srgbClr val="FFFFFF"/>
                </a:solidFill>
              </a:rPr>
              <a:t>-- Low-income rate</a:t>
            </a:r>
            <a:br>
              <a:rPr lang="en-US" sz="2700" b="1" dirty="0">
                <a:solidFill>
                  <a:srgbClr val="FFFFFF"/>
                </a:solidFill>
              </a:rPr>
            </a:br>
            <a:r>
              <a:rPr lang="en-US" sz="2700" b="1" dirty="0">
                <a:solidFill>
                  <a:srgbClr val="FFFFFF"/>
                </a:solidFill>
              </a:rPr>
              <a:t>-- Poverty rate</a:t>
            </a:r>
            <a:br>
              <a:rPr lang="en-US" sz="2700" b="1" dirty="0">
                <a:solidFill>
                  <a:srgbClr val="FFFFFF"/>
                </a:solidFill>
              </a:rPr>
            </a:br>
            <a:r>
              <a:rPr lang="en-US" sz="2700" b="1" dirty="0">
                <a:solidFill>
                  <a:srgbClr val="FFFFFF"/>
                </a:solidFill>
              </a:rPr>
              <a:t>-- Inequality</a:t>
            </a:r>
            <a:br>
              <a:rPr lang="en-US" sz="2700" b="1" dirty="0">
                <a:solidFill>
                  <a:srgbClr val="FFFFFF"/>
                </a:solidFill>
              </a:rPr>
            </a:br>
            <a:r>
              <a:rPr lang="en-US" sz="2700" b="1" dirty="0">
                <a:solidFill>
                  <a:srgbClr val="FFFFFF"/>
                </a:solidFill>
              </a:rPr>
              <a:t>-- Core housing need</a:t>
            </a:r>
            <a:br>
              <a:rPr lang="en-US" sz="2700" b="1" dirty="0">
                <a:solidFill>
                  <a:srgbClr val="FFFFFF"/>
                </a:solidFill>
              </a:rPr>
            </a:br>
            <a:br>
              <a:rPr lang="en-US" sz="2700" b="1" dirty="0">
                <a:solidFill>
                  <a:srgbClr val="FFFFFF"/>
                </a:solidFill>
              </a:rPr>
            </a:br>
            <a:br>
              <a:rPr lang="en-US" sz="2600" b="1" dirty="0">
                <a:solidFill>
                  <a:srgbClr val="FFFFFF"/>
                </a:solidFill>
              </a:rPr>
            </a:br>
            <a:r>
              <a:rPr lang="en-US" sz="2600" b="1" dirty="0">
                <a:solidFill>
                  <a:srgbClr val="FFFFFF"/>
                </a:solidFill>
              </a:rPr>
              <a:t>    </a:t>
            </a:r>
            <a:br>
              <a:rPr lang="en-US" sz="2600" b="1" dirty="0">
                <a:solidFill>
                  <a:srgbClr val="FFFFFF"/>
                </a:solidFill>
              </a:rPr>
            </a:br>
            <a:br>
              <a:rPr lang="en-US" sz="2600" dirty="0">
                <a:solidFill>
                  <a:srgbClr val="FFFFFF"/>
                </a:solidFill>
              </a:rPr>
            </a:br>
            <a:endParaRPr lang="en-US" sz="2600" dirty="0">
              <a:solidFill>
                <a:srgbClr val="FFFFFF"/>
              </a:solidFill>
            </a:endParaRPr>
          </a:p>
        </p:txBody>
      </p:sp>
      <p:sp>
        <p:nvSpPr>
          <p:cNvPr id="3" name="Subtitle 2">
            <a:extLst>
              <a:ext uri="{FF2B5EF4-FFF2-40B4-BE49-F238E27FC236}">
                <a16:creationId xmlns:a16="http://schemas.microsoft.com/office/drawing/2014/main" id="{846B8CA0-9675-4DC7-D30E-43F466F74FCE}"/>
              </a:ext>
            </a:extLst>
          </p:cNvPr>
          <p:cNvSpPr>
            <a:spLocks noGrp="1"/>
          </p:cNvSpPr>
          <p:nvPr>
            <p:ph type="subTitle" idx="1"/>
          </p:nvPr>
        </p:nvSpPr>
        <p:spPr>
          <a:xfrm>
            <a:off x="780836" y="835862"/>
            <a:ext cx="4729419" cy="989720"/>
          </a:xfrm>
        </p:spPr>
        <p:txBody>
          <a:bodyPr anchor="b">
            <a:normAutofit/>
          </a:bodyPr>
          <a:lstStyle/>
          <a:p>
            <a:pPr algn="l"/>
            <a:r>
              <a:rPr lang="en-US" sz="2800" b="1" dirty="0">
                <a:solidFill>
                  <a:srgbClr val="FFFFFF"/>
                </a:solidFill>
              </a:rPr>
              <a:t>Aggregate measures to be used in this presentation</a:t>
            </a:r>
          </a:p>
        </p:txBody>
      </p:sp>
      <p:pic>
        <p:nvPicPr>
          <p:cNvPr id="22" name="Picture 21" descr="A close-up of a string of lights&#10;&#10;Description automatically generated with low confidence">
            <a:extLst>
              <a:ext uri="{FF2B5EF4-FFF2-40B4-BE49-F238E27FC236}">
                <a16:creationId xmlns:a16="http://schemas.microsoft.com/office/drawing/2014/main" id="{624EC091-BCF6-2418-7F01-AC395FDF7CB3}"/>
              </a:ext>
            </a:extLst>
          </p:cNvPr>
          <p:cNvPicPr>
            <a:picLocks noChangeAspect="1"/>
          </p:cNvPicPr>
          <p:nvPr/>
        </p:nvPicPr>
        <p:blipFill rotWithShape="1">
          <a:blip r:embed="rId3"/>
          <a:srcRect l="44278" r="1454" b="1"/>
          <a:stretch/>
        </p:blipFill>
        <p:spPr>
          <a:xfrm>
            <a:off x="6553199" y="457200"/>
            <a:ext cx="5181602" cy="5943600"/>
          </a:xfrm>
          <a:prstGeom prst="rect">
            <a:avLst/>
          </a:prstGeom>
        </p:spPr>
      </p:pic>
    </p:spTree>
    <p:extLst>
      <p:ext uri="{BB962C8B-B14F-4D97-AF65-F5344CB8AC3E}">
        <p14:creationId xmlns:p14="http://schemas.microsoft.com/office/powerpoint/2010/main" val="2768074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5154</TotalTime>
  <Words>2366</Words>
  <Application>Microsoft Office PowerPoint</Application>
  <PresentationFormat>Widescreen</PresentationFormat>
  <Paragraphs>400</Paragraphs>
  <Slides>42</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Arial</vt:lpstr>
      <vt:lpstr>Arial-BoldMT</vt:lpstr>
      <vt:lpstr>ArialMT</vt:lpstr>
      <vt:lpstr>Calibri</vt:lpstr>
      <vt:lpstr>Calibri Light</vt:lpstr>
      <vt:lpstr>Courier New</vt:lpstr>
      <vt:lpstr>HelveticaNeueLTStd-Roman</vt:lpstr>
      <vt:lpstr>Noto Sans</vt:lpstr>
      <vt:lpstr>Wingdings</vt:lpstr>
      <vt:lpstr>Office Theme</vt:lpstr>
      <vt:lpstr>Office Theme</vt:lpstr>
      <vt:lpstr>Impacts of pandemic relief benefits on  income measures  </vt:lpstr>
      <vt:lpstr>Plan of presentation</vt:lpstr>
      <vt:lpstr>Total government spending exceeded $200bn</vt:lpstr>
      <vt:lpstr>This presentation focuses on the impacts of the pandemic relief benefits paid to individuals and families</vt:lpstr>
      <vt:lpstr>More than two-third (68.4%) Canadian adults received  money from pandemic relief benefits</vt:lpstr>
      <vt:lpstr>How much did Canadians receive the pandemic relief benefits?</vt:lpstr>
      <vt:lpstr>   Total (before-tax) income =                 Market income =                               Employment income =                                    Wage, salary, commission                                            + Self-employment income                              + Investment income                               + Private pension income                              + Other market income              + Government transfers =                   OAS/GIS                  + C/QPP                + EI benefits                + CCB                + Other government transfers  - Income taxes =                   Federal income tax                + Provincial/territorial income tax  = After-tax income   </vt:lpstr>
      <vt:lpstr>Where do pandemic relief benefits fit in the income classification</vt:lpstr>
      <vt:lpstr> -- Mean or median after-tax income -- Low-income rate -- Poverty rate -- Inequality -- Core housing need         </vt:lpstr>
      <vt:lpstr>  Assessing the impacts of the pandemic benefits: the basic idea </vt:lpstr>
      <vt:lpstr>Not an easy task because of the “what if” question:</vt:lpstr>
      <vt:lpstr>From the artist’s frame of thinking to random experiment</vt:lpstr>
      <vt:lpstr> Non-experimental methods </vt:lpstr>
      <vt:lpstr> Observational/decomposition analysis</vt:lpstr>
      <vt:lpstr>Observational analysis </vt:lpstr>
      <vt:lpstr>Observational analysis </vt:lpstr>
      <vt:lpstr>Observational analysis </vt:lpstr>
      <vt:lpstr>Decomposition analysis </vt:lpstr>
      <vt:lpstr>An Accountant’s solution:  Take the benefits out from the formula</vt:lpstr>
      <vt:lpstr>To what extent did the pandemic relief benefits help boost Canadians’ after-tax income? </vt:lpstr>
      <vt:lpstr>To what extent did the pandemic relief benefits help reduce the low-income rate?   Taking the benefits out and recalculate both household income and the low-income threshold </vt:lpstr>
      <vt:lpstr>To what extent did the pandemic relief benefit help reduce inequality in household after-tax income ?  </vt:lpstr>
      <vt:lpstr>Effect of pandemic relief benefit on core housing need:</vt:lpstr>
      <vt:lpstr>Simulation analysis Social Policy Simulation Database and Model (SPSDM)</vt:lpstr>
      <vt:lpstr>Social Policy Simulation Database and Model  (SPSDM)</vt:lpstr>
      <vt:lpstr>Social Policy Simulation Database and Model  (SPSDM)</vt:lpstr>
      <vt:lpstr>Social Policy Simulation Database and Model  (SPSDM)</vt:lpstr>
      <vt:lpstr>Social Policy Simulation Database and Model  (SPSDM)</vt:lpstr>
      <vt:lpstr>Social Policy Simulation Database and Model  (SPSDM)</vt:lpstr>
      <vt:lpstr>Simple accounting and SPSDM comparison</vt:lpstr>
      <vt:lpstr>    Difference-in-difference estimate: an illustration</vt:lpstr>
      <vt:lpstr>Difference-in-difference analysis: an illustration </vt:lpstr>
      <vt:lpstr>Econometrician: propensity score matching</vt:lpstr>
      <vt:lpstr>Econometrician: statistical matching</vt:lpstr>
      <vt:lpstr>Effect of ERBs on wellbeing indicators for persons who received ERBs: an illustration</vt:lpstr>
      <vt:lpstr>Recent and soon-to-be available datasets</vt:lpstr>
      <vt:lpstr>Recent and soon-to-be available datasets</vt:lpstr>
      <vt:lpstr>Municipal/local data</vt:lpstr>
      <vt:lpstr>Open data</vt:lpstr>
      <vt:lpstr>Open data</vt:lpstr>
      <vt:lpstr>Summary</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Pandemic related benefits and income indicators</dc:title>
  <dc:creator>Zhang, Xuelin (StatCan)</dc:creator>
  <cp:lastModifiedBy>Zhang, Xuelin (StatCan)</cp:lastModifiedBy>
  <cp:revision>105</cp:revision>
  <dcterms:created xsi:type="dcterms:W3CDTF">2023-03-17T18:46:33Z</dcterms:created>
  <dcterms:modified xsi:type="dcterms:W3CDTF">2023-05-03T15:34:04Z</dcterms:modified>
</cp:coreProperties>
</file>