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613" r:id="rId2"/>
    <p:sldId id="610" r:id="rId3"/>
    <p:sldId id="582" r:id="rId4"/>
    <p:sldId id="538" r:id="rId5"/>
    <p:sldId id="589" r:id="rId6"/>
    <p:sldId id="590" r:id="rId7"/>
    <p:sldId id="564" r:id="rId8"/>
    <p:sldId id="565" r:id="rId9"/>
    <p:sldId id="566" r:id="rId10"/>
    <p:sldId id="591" r:id="rId11"/>
    <p:sldId id="592" r:id="rId12"/>
    <p:sldId id="593" r:id="rId13"/>
    <p:sldId id="607" r:id="rId14"/>
    <p:sldId id="609" r:id="rId15"/>
    <p:sldId id="596" r:id="rId16"/>
    <p:sldId id="595" r:id="rId17"/>
    <p:sldId id="598" r:id="rId18"/>
    <p:sldId id="599" r:id="rId19"/>
    <p:sldId id="600" r:id="rId20"/>
    <p:sldId id="601" r:id="rId21"/>
    <p:sldId id="602" r:id="rId22"/>
    <p:sldId id="603" r:id="rId23"/>
    <p:sldId id="604" r:id="rId24"/>
    <p:sldId id="605" r:id="rId25"/>
    <p:sldId id="606" r:id="rId26"/>
    <p:sldId id="583" r:id="rId27"/>
    <p:sldId id="586" r:id="rId28"/>
    <p:sldId id="588" r:id="rId29"/>
    <p:sldId id="584" r:id="rId30"/>
    <p:sldId id="61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 scott" initials="ks" lastIdx="25" clrIdx="0"/>
  <p:cmAuthor id="2" name="Frojmovic" initials="F" lastIdx="5" clrIdx="1">
    <p:extLst>
      <p:ext uri="{19B8F6BF-5375-455C-9EA6-DF929625EA0E}">
        <p15:presenceInfo xmlns:p15="http://schemas.microsoft.com/office/powerpoint/2012/main" userId="Frojmovic" providerId="None"/>
      </p:ext>
    </p:extLst>
  </p:cmAuthor>
  <p:cmAuthor id="3" name="林Julie" initials="林Julie" lastIdx="4" clrIdx="2">
    <p:extLst>
      <p:ext uri="{19B8F6BF-5375-455C-9EA6-DF929625EA0E}">
        <p15:presenceInfo xmlns:p15="http://schemas.microsoft.com/office/powerpoint/2012/main" userId="8ae305b81130099a" providerId="Windows Live"/>
      </p:ext>
    </p:extLst>
  </p:cmAuthor>
  <p:cmAuthor id="4" name="Michael Ditor" initials="MD" lastIdx="1" clrIdx="3">
    <p:extLst>
      <p:ext uri="{19B8F6BF-5375-455C-9EA6-DF929625EA0E}">
        <p15:presenceInfo xmlns:p15="http://schemas.microsoft.com/office/powerpoint/2012/main" userId="Michael Di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6E6"/>
    <a:srgbClr val="343769"/>
    <a:srgbClr val="202A67"/>
    <a:srgbClr val="EC6851"/>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3287" autoAdjust="0"/>
  </p:normalViewPr>
  <p:slideViewPr>
    <p:cSldViewPr snapToGrid="0">
      <p:cViewPr varScale="1">
        <p:scale>
          <a:sx n="68" d="100"/>
          <a:sy n="68" d="100"/>
        </p:scale>
        <p:origin x="762" y="54"/>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lie\Desktop\Community%20Data%20Program\MEMBERS\user_survey_2016_resul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73103169936985"/>
          <c:y val="0.22486028209709916"/>
          <c:w val="0.42259588257795472"/>
          <c:h val="0.58101760074443798"/>
        </c:manualLayout>
      </c:layout>
      <c:pieChart>
        <c:varyColors val="1"/>
        <c:ser>
          <c:idx val="0"/>
          <c:order val="0"/>
          <c:dPt>
            <c:idx val="0"/>
            <c:bubble3D val="0"/>
            <c:spPr>
              <a:solidFill>
                <a:srgbClr val="C00000"/>
              </a:solidFill>
              <a:ln w="19050">
                <a:solidFill>
                  <a:schemeClr val="lt1"/>
                </a:solidFill>
              </a:ln>
              <a:effectLst/>
            </c:spPr>
            <c:extLst>
              <c:ext xmlns:c16="http://schemas.microsoft.com/office/drawing/2014/chart" uri="{C3380CC4-5D6E-409C-BE32-E72D297353CC}">
                <c16:uniqueId val="{00000001-E08B-463A-B1D7-7BAC674C132E}"/>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E08B-463A-B1D7-7BAC674C132E}"/>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E08B-463A-B1D7-7BAC674C132E}"/>
              </c:ext>
            </c:extLst>
          </c:dPt>
          <c:dPt>
            <c:idx val="3"/>
            <c:bubble3D val="0"/>
            <c:spPr>
              <a:solidFill>
                <a:srgbClr val="FFFF00"/>
              </a:solidFill>
              <a:ln w="19050">
                <a:solidFill>
                  <a:schemeClr val="lt1"/>
                </a:solidFill>
              </a:ln>
              <a:effectLst/>
            </c:spPr>
            <c:extLst>
              <c:ext xmlns:c16="http://schemas.microsoft.com/office/drawing/2014/chart" uri="{C3380CC4-5D6E-409C-BE32-E72D297353CC}">
                <c16:uniqueId val="{00000007-E08B-463A-B1D7-7BAC674C132E}"/>
              </c:ext>
            </c:extLst>
          </c:dPt>
          <c:dPt>
            <c:idx val="4"/>
            <c:bubble3D val="0"/>
            <c:spPr>
              <a:solidFill>
                <a:srgbClr val="92D050"/>
              </a:solidFill>
              <a:ln w="19050">
                <a:solidFill>
                  <a:schemeClr val="lt1"/>
                </a:solidFill>
              </a:ln>
              <a:effectLst/>
            </c:spPr>
            <c:extLst>
              <c:ext xmlns:c16="http://schemas.microsoft.com/office/drawing/2014/chart" uri="{C3380CC4-5D6E-409C-BE32-E72D297353CC}">
                <c16:uniqueId val="{00000009-E08B-463A-B1D7-7BAC674C132E}"/>
              </c:ext>
            </c:extLst>
          </c:dPt>
          <c:dPt>
            <c:idx val="5"/>
            <c:bubble3D val="0"/>
            <c:spPr>
              <a:solidFill>
                <a:srgbClr val="00B050"/>
              </a:solidFill>
              <a:ln w="19050">
                <a:solidFill>
                  <a:schemeClr val="lt1"/>
                </a:solidFill>
              </a:ln>
              <a:effectLst/>
            </c:spPr>
            <c:extLst>
              <c:ext xmlns:c16="http://schemas.microsoft.com/office/drawing/2014/chart" uri="{C3380CC4-5D6E-409C-BE32-E72D297353CC}">
                <c16:uniqueId val="{0000000B-E08B-463A-B1D7-7BAC674C132E}"/>
              </c:ext>
            </c:extLst>
          </c:dPt>
          <c:dPt>
            <c:idx val="6"/>
            <c:bubble3D val="0"/>
            <c:spPr>
              <a:solidFill>
                <a:srgbClr val="00B0F0"/>
              </a:solidFill>
              <a:ln w="19050">
                <a:solidFill>
                  <a:schemeClr val="lt1"/>
                </a:solidFill>
              </a:ln>
              <a:effectLst/>
            </c:spPr>
            <c:extLst>
              <c:ext xmlns:c16="http://schemas.microsoft.com/office/drawing/2014/chart" uri="{C3380CC4-5D6E-409C-BE32-E72D297353CC}">
                <c16:uniqueId val="{0000000D-E08B-463A-B1D7-7BAC674C132E}"/>
              </c:ext>
            </c:extLst>
          </c:dPt>
          <c:dPt>
            <c:idx val="7"/>
            <c:bubble3D val="0"/>
            <c:spPr>
              <a:solidFill>
                <a:srgbClr val="0070C0"/>
              </a:solidFill>
              <a:ln w="19050">
                <a:solidFill>
                  <a:schemeClr val="lt1"/>
                </a:solidFill>
              </a:ln>
              <a:effectLst/>
            </c:spPr>
            <c:extLst>
              <c:ext xmlns:c16="http://schemas.microsoft.com/office/drawing/2014/chart" uri="{C3380CC4-5D6E-409C-BE32-E72D297353CC}">
                <c16:uniqueId val="{0000000F-E08B-463A-B1D7-7BAC674C132E}"/>
              </c:ext>
            </c:extLst>
          </c:dPt>
          <c:dPt>
            <c:idx val="8"/>
            <c:bubble3D val="0"/>
            <c:spPr>
              <a:solidFill>
                <a:srgbClr val="002060"/>
              </a:solidFill>
              <a:ln w="19050">
                <a:solidFill>
                  <a:schemeClr val="lt1"/>
                </a:solidFill>
              </a:ln>
              <a:effectLst/>
            </c:spPr>
            <c:extLst>
              <c:ext xmlns:c16="http://schemas.microsoft.com/office/drawing/2014/chart" uri="{C3380CC4-5D6E-409C-BE32-E72D297353CC}">
                <c16:uniqueId val="{00000011-E08B-463A-B1D7-7BAC674C132E}"/>
              </c:ext>
            </c:extLst>
          </c:dPt>
          <c:dPt>
            <c:idx val="9"/>
            <c:bubble3D val="0"/>
            <c:spPr>
              <a:solidFill>
                <a:srgbClr val="7030A0"/>
              </a:solidFill>
              <a:ln w="19050">
                <a:solidFill>
                  <a:schemeClr val="lt1"/>
                </a:solidFill>
              </a:ln>
              <a:effectLst/>
            </c:spPr>
            <c:extLst>
              <c:ext xmlns:c16="http://schemas.microsoft.com/office/drawing/2014/chart" uri="{C3380CC4-5D6E-409C-BE32-E72D297353CC}">
                <c16:uniqueId val="{00000013-E08B-463A-B1D7-7BAC674C132E}"/>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Sheet1!$A$1:$J$1</c:f>
              <c:strCache>
                <c:ptCount val="10"/>
                <c:pt idx="0">
                  <c:v>Organization sector - Other</c:v>
                </c:pt>
                <c:pt idx="1">
                  <c:v>Health, Mental Health</c:v>
                </c:pt>
                <c:pt idx="2">
                  <c:v>Community Services</c:v>
                </c:pt>
                <c:pt idx="3">
                  <c:v>Social Planning</c:v>
                </c:pt>
                <c:pt idx="4">
                  <c:v>Planning</c:v>
                </c:pt>
                <c:pt idx="5">
                  <c:v>Economic Development</c:v>
                </c:pt>
                <c:pt idx="6">
                  <c:v>Children’s Services</c:v>
                </c:pt>
                <c:pt idx="7">
                  <c:v>Education</c:v>
                </c:pt>
                <c:pt idx="8">
                  <c:v>Social Housing</c:v>
                </c:pt>
                <c:pt idx="9">
                  <c:v>Financial and employment assistance</c:v>
                </c:pt>
              </c:strCache>
            </c:strRef>
          </c:cat>
          <c:val>
            <c:numRef>
              <c:f>Sheet1!$A$2:$J$2</c:f>
              <c:numCache>
                <c:formatCode>0%</c:formatCode>
                <c:ptCount val="10"/>
                <c:pt idx="0">
                  <c:v>0.17624521072796934</c:v>
                </c:pt>
                <c:pt idx="1">
                  <c:v>0.13026819923371646</c:v>
                </c:pt>
                <c:pt idx="2">
                  <c:v>0.13026819923371646</c:v>
                </c:pt>
                <c:pt idx="3">
                  <c:v>0.11877394636015326</c:v>
                </c:pt>
                <c:pt idx="4">
                  <c:v>0.11494252873563218</c:v>
                </c:pt>
                <c:pt idx="5">
                  <c:v>8.8122605363984668E-2</c:v>
                </c:pt>
                <c:pt idx="6">
                  <c:v>8.4291187739463605E-2</c:v>
                </c:pt>
                <c:pt idx="7">
                  <c:v>7.2796934865900387E-2</c:v>
                </c:pt>
                <c:pt idx="8">
                  <c:v>4.9808429118773943E-2</c:v>
                </c:pt>
                <c:pt idx="9">
                  <c:v>3.4482758620689655E-2</c:v>
                </c:pt>
              </c:numCache>
            </c:numRef>
          </c:val>
          <c:extLst>
            <c:ext xmlns:c16="http://schemas.microsoft.com/office/drawing/2014/chart" uri="{C3380CC4-5D6E-409C-BE32-E72D297353CC}">
              <c16:uniqueId val="{00000014-E08B-463A-B1D7-7BAC674C132E}"/>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3238043852539683"/>
          <c:y val="6.899810450736199E-2"/>
          <c:w val="0.33911435725276079"/>
          <c:h val="0.8878916582030295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6E31DC-5585-4E4E-AA78-B2090A819B3C}" type="doc">
      <dgm:prSet loTypeId="urn:microsoft.com/office/officeart/2005/8/layout/chevron1" loCatId="Inbox" qsTypeId="urn:microsoft.com/office/officeart/2005/8/quickstyle/simple1" qsCatId="simple" csTypeId="urn:microsoft.com/office/officeart/2005/8/colors/ColorSchemeForSuggestions" csCatId="other" phldr="1"/>
      <dgm:spPr/>
      <dgm:t>
        <a:bodyPr/>
        <a:lstStyle/>
        <a:p>
          <a:endParaRPr lang="en-US"/>
        </a:p>
      </dgm:t>
    </dgm:pt>
    <dgm:pt modelId="{41F32E12-8BC7-45EB-91E5-A7FF385393CD}">
      <dgm:prSet custT="1"/>
      <dgm:spPr/>
      <dgm:t>
        <a:bodyPr/>
        <a:lstStyle/>
        <a:p>
          <a:r>
            <a:rPr lang="en-CA" sz="3200" dirty="0"/>
            <a:t>The CDP Seeks to be…</a:t>
          </a:r>
          <a:endParaRPr lang="en-US" sz="3200" dirty="0"/>
        </a:p>
      </dgm:t>
    </dgm:pt>
    <dgm:pt modelId="{9E03171A-2A4D-445A-8A3B-F62B69C34BCC}" type="parTrans" cxnId="{4BDE2A85-946F-4DD2-88E3-4D2B82E4ADFE}">
      <dgm:prSet/>
      <dgm:spPr/>
      <dgm:t>
        <a:bodyPr/>
        <a:lstStyle/>
        <a:p>
          <a:endParaRPr lang="en-US"/>
        </a:p>
      </dgm:t>
    </dgm:pt>
    <dgm:pt modelId="{14C77031-4989-4F94-9352-E93E97C089B5}" type="sibTrans" cxnId="{4BDE2A85-946F-4DD2-88E3-4D2B82E4ADFE}">
      <dgm:prSet/>
      <dgm:spPr/>
      <dgm:t>
        <a:bodyPr/>
        <a:lstStyle/>
        <a:p>
          <a:endParaRPr lang="en-US"/>
        </a:p>
      </dgm:t>
    </dgm:pt>
    <dgm:pt modelId="{DE33A935-1E6F-4741-AAEF-5DA1F3E53F5F}">
      <dgm:prSet/>
      <dgm:spPr/>
      <dgm:t>
        <a:bodyPr/>
        <a:lstStyle/>
        <a:p>
          <a:r>
            <a:rPr lang="en-CA" dirty="0"/>
            <a:t>A </a:t>
          </a:r>
          <a:r>
            <a:rPr lang="en-US" dirty="0"/>
            <a:t>leader in its field, playing an active role in ongoing debates about data literacy, data ethics, and new sources of information including administrative data, open data, and big data.</a:t>
          </a:r>
        </a:p>
      </dgm:t>
    </dgm:pt>
    <dgm:pt modelId="{116BB15F-87C0-49F4-ABFE-3E166986E966}" type="parTrans" cxnId="{96B889D5-F1C1-4EC2-A177-7C080152EF78}">
      <dgm:prSet/>
      <dgm:spPr/>
      <dgm:t>
        <a:bodyPr/>
        <a:lstStyle/>
        <a:p>
          <a:endParaRPr lang="en-US"/>
        </a:p>
      </dgm:t>
    </dgm:pt>
    <dgm:pt modelId="{76E3D03D-5202-444F-96CD-527A3499AD0E}" type="sibTrans" cxnId="{96B889D5-F1C1-4EC2-A177-7C080152EF78}">
      <dgm:prSet/>
      <dgm:spPr/>
      <dgm:t>
        <a:bodyPr/>
        <a:lstStyle/>
        <a:p>
          <a:endParaRPr lang="en-US"/>
        </a:p>
      </dgm:t>
    </dgm:pt>
    <dgm:pt modelId="{E90DEBB9-2AC2-4C74-BA5F-035669C75051}">
      <dgm:prSet/>
      <dgm:spPr/>
      <dgm:t>
        <a:bodyPr/>
        <a:lstStyle/>
        <a:p>
          <a:r>
            <a:rPr lang="en-US" dirty="0"/>
            <a:t>Well known across Canada, with strong partnerships in place with communities, governments, and funders at the local, regional and national levels. </a:t>
          </a:r>
        </a:p>
      </dgm:t>
    </dgm:pt>
    <dgm:pt modelId="{36D8FCE0-33F0-433A-B0D8-85C78FB14EF0}" type="parTrans" cxnId="{0B8D5F3B-B736-4C23-B78E-6CDC2002EBF0}">
      <dgm:prSet/>
      <dgm:spPr/>
      <dgm:t>
        <a:bodyPr/>
        <a:lstStyle/>
        <a:p>
          <a:endParaRPr lang="en-US"/>
        </a:p>
      </dgm:t>
    </dgm:pt>
    <dgm:pt modelId="{2A082D21-3012-41B6-90FD-078DD27110D0}" type="sibTrans" cxnId="{0B8D5F3B-B736-4C23-B78E-6CDC2002EBF0}">
      <dgm:prSet/>
      <dgm:spPr/>
      <dgm:t>
        <a:bodyPr/>
        <a:lstStyle/>
        <a:p>
          <a:endParaRPr lang="en-US"/>
        </a:p>
      </dgm:t>
    </dgm:pt>
    <dgm:pt modelId="{8E14A514-085B-4047-8F88-40DEB1870B40}" type="pres">
      <dgm:prSet presAssocID="{FF6E31DC-5585-4E4E-AA78-B2090A819B3C}" presName="Name0" presStyleCnt="0">
        <dgm:presLayoutVars>
          <dgm:dir/>
          <dgm:animLvl val="lvl"/>
          <dgm:resizeHandles val="exact"/>
        </dgm:presLayoutVars>
      </dgm:prSet>
      <dgm:spPr/>
    </dgm:pt>
    <dgm:pt modelId="{EF5A188E-DAC8-444E-BEC8-C64EAF0086D6}" type="pres">
      <dgm:prSet presAssocID="{41F32E12-8BC7-45EB-91E5-A7FF385393CD}" presName="composite" presStyleCnt="0"/>
      <dgm:spPr/>
    </dgm:pt>
    <dgm:pt modelId="{6B5827EE-6222-4B6A-A196-FC10343B5818}" type="pres">
      <dgm:prSet presAssocID="{41F32E12-8BC7-45EB-91E5-A7FF385393CD}" presName="parTx" presStyleLbl="node1" presStyleIdx="0" presStyleCnt="1">
        <dgm:presLayoutVars>
          <dgm:chMax val="0"/>
          <dgm:chPref val="0"/>
          <dgm:bulletEnabled val="1"/>
        </dgm:presLayoutVars>
      </dgm:prSet>
      <dgm:spPr/>
    </dgm:pt>
    <dgm:pt modelId="{5953E5F0-78C8-45EA-A4BF-883221AE0E36}" type="pres">
      <dgm:prSet presAssocID="{41F32E12-8BC7-45EB-91E5-A7FF385393CD}" presName="desTx" presStyleLbl="revTx" presStyleIdx="0" presStyleCnt="1" custScaleX="137634" custScaleY="85985">
        <dgm:presLayoutVars>
          <dgm:bulletEnabled val="1"/>
        </dgm:presLayoutVars>
      </dgm:prSet>
      <dgm:spPr/>
    </dgm:pt>
  </dgm:ptLst>
  <dgm:cxnLst>
    <dgm:cxn modelId="{3A921430-9BCB-4394-9D81-DF603A79FB26}" type="presOf" srcId="{41F32E12-8BC7-45EB-91E5-A7FF385393CD}" destId="{6B5827EE-6222-4B6A-A196-FC10343B5818}" srcOrd="0" destOrd="0" presId="urn:microsoft.com/office/officeart/2005/8/layout/chevron1"/>
    <dgm:cxn modelId="{0B8D5F3B-B736-4C23-B78E-6CDC2002EBF0}" srcId="{41F32E12-8BC7-45EB-91E5-A7FF385393CD}" destId="{E90DEBB9-2AC2-4C74-BA5F-035669C75051}" srcOrd="1" destOrd="0" parTransId="{36D8FCE0-33F0-433A-B0D8-85C78FB14EF0}" sibTransId="{2A082D21-3012-41B6-90FD-078DD27110D0}"/>
    <dgm:cxn modelId="{8B5F2D6F-8210-49B9-8980-D6F43CF06638}" type="presOf" srcId="{FF6E31DC-5585-4E4E-AA78-B2090A819B3C}" destId="{8E14A514-085B-4047-8F88-40DEB1870B40}" srcOrd="0" destOrd="0" presId="urn:microsoft.com/office/officeart/2005/8/layout/chevron1"/>
    <dgm:cxn modelId="{4BDE2A85-946F-4DD2-88E3-4D2B82E4ADFE}" srcId="{FF6E31DC-5585-4E4E-AA78-B2090A819B3C}" destId="{41F32E12-8BC7-45EB-91E5-A7FF385393CD}" srcOrd="0" destOrd="0" parTransId="{9E03171A-2A4D-445A-8A3B-F62B69C34BCC}" sibTransId="{14C77031-4989-4F94-9352-E93E97C089B5}"/>
    <dgm:cxn modelId="{CD46F09E-2D45-495F-89DB-D023D8374A6B}" type="presOf" srcId="{DE33A935-1E6F-4741-AAEF-5DA1F3E53F5F}" destId="{5953E5F0-78C8-45EA-A4BF-883221AE0E36}" srcOrd="0" destOrd="0" presId="urn:microsoft.com/office/officeart/2005/8/layout/chevron1"/>
    <dgm:cxn modelId="{96B889D5-F1C1-4EC2-A177-7C080152EF78}" srcId="{41F32E12-8BC7-45EB-91E5-A7FF385393CD}" destId="{DE33A935-1E6F-4741-AAEF-5DA1F3E53F5F}" srcOrd="0" destOrd="0" parTransId="{116BB15F-87C0-49F4-ABFE-3E166986E966}" sibTransId="{76E3D03D-5202-444F-96CD-527A3499AD0E}"/>
    <dgm:cxn modelId="{F91008E6-6F3B-4553-96F1-878018FF68A1}" type="presOf" srcId="{E90DEBB9-2AC2-4C74-BA5F-035669C75051}" destId="{5953E5F0-78C8-45EA-A4BF-883221AE0E36}" srcOrd="0" destOrd="1" presId="urn:microsoft.com/office/officeart/2005/8/layout/chevron1"/>
    <dgm:cxn modelId="{2F7FBF5E-CFB2-4F6A-9371-4218C219804E}" type="presParOf" srcId="{8E14A514-085B-4047-8F88-40DEB1870B40}" destId="{EF5A188E-DAC8-444E-BEC8-C64EAF0086D6}" srcOrd="0" destOrd="0" presId="urn:microsoft.com/office/officeart/2005/8/layout/chevron1"/>
    <dgm:cxn modelId="{808C0769-ACB2-4360-8E03-13096D8CE91B}" type="presParOf" srcId="{EF5A188E-DAC8-444E-BEC8-C64EAF0086D6}" destId="{6B5827EE-6222-4B6A-A196-FC10343B5818}" srcOrd="0" destOrd="0" presId="urn:microsoft.com/office/officeart/2005/8/layout/chevron1"/>
    <dgm:cxn modelId="{43310B9D-3307-4797-9338-81E4D6C163B3}" type="presParOf" srcId="{EF5A188E-DAC8-444E-BEC8-C64EAF0086D6}" destId="{5953E5F0-78C8-45EA-A4BF-883221AE0E36}"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827EE-6222-4B6A-A196-FC10343B5818}">
      <dsp:nvSpPr>
        <dsp:cNvPr id="0" name=""/>
        <dsp:cNvSpPr/>
      </dsp:nvSpPr>
      <dsp:spPr>
        <a:xfrm>
          <a:off x="1375946" y="136992"/>
          <a:ext cx="9139535" cy="1404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CA" sz="3200" kern="1200" dirty="0"/>
            <a:t>The CDP Seeks to be…</a:t>
          </a:r>
          <a:endParaRPr lang="en-US" sz="3200" kern="1200" dirty="0"/>
        </a:p>
      </dsp:txBody>
      <dsp:txXfrm>
        <a:off x="2077946" y="136992"/>
        <a:ext cx="7735535" cy="1404000"/>
      </dsp:txXfrm>
    </dsp:sp>
    <dsp:sp modelId="{5953E5F0-78C8-45EA-A4BF-883221AE0E36}">
      <dsp:nvSpPr>
        <dsp:cNvPr id="0" name=""/>
        <dsp:cNvSpPr/>
      </dsp:nvSpPr>
      <dsp:spPr>
        <a:xfrm>
          <a:off x="117" y="1904719"/>
          <a:ext cx="10063286" cy="2309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155700">
            <a:lnSpc>
              <a:spcPct val="90000"/>
            </a:lnSpc>
            <a:spcBef>
              <a:spcPct val="0"/>
            </a:spcBef>
            <a:spcAft>
              <a:spcPct val="15000"/>
            </a:spcAft>
            <a:buChar char="•"/>
          </a:pPr>
          <a:r>
            <a:rPr lang="en-CA" sz="2600" kern="1200" dirty="0"/>
            <a:t>A </a:t>
          </a:r>
          <a:r>
            <a:rPr lang="en-US" sz="2600" kern="1200" dirty="0"/>
            <a:t>leader in its field, playing an active role in ongoing debates about data literacy, data ethics, and new sources of information including administrative data, open data, and big data.</a:t>
          </a:r>
        </a:p>
        <a:p>
          <a:pPr marL="228600" lvl="1" indent="-228600" algn="l" defTabSz="1155700">
            <a:lnSpc>
              <a:spcPct val="90000"/>
            </a:lnSpc>
            <a:spcBef>
              <a:spcPct val="0"/>
            </a:spcBef>
            <a:spcAft>
              <a:spcPct val="15000"/>
            </a:spcAft>
            <a:buChar char="•"/>
          </a:pPr>
          <a:r>
            <a:rPr lang="en-US" sz="2600" kern="1200" dirty="0"/>
            <a:t>Well known across Canada, with strong partnerships in place with communities, governments, and funders at the local, regional and national levels. </a:t>
          </a:r>
        </a:p>
      </dsp:txBody>
      <dsp:txXfrm>
        <a:off x="117" y="1904719"/>
        <a:ext cx="10063286" cy="23096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4F590-8B61-44B0-AE93-50B0CBCC51D2}" type="datetimeFigureOut">
              <a:rPr lang="en-CA" smtClean="0"/>
              <a:pPr/>
              <a:t>2017-09-21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9FB7DE-7120-41E1-8A0E-A758CB45BA04}" type="slidenum">
              <a:rPr lang="en-CA" smtClean="0"/>
              <a:pPr/>
              <a:t>‹#›</a:t>
            </a:fld>
            <a:endParaRPr lang="en-CA"/>
          </a:p>
        </p:txBody>
      </p:sp>
    </p:spTree>
    <p:extLst>
      <p:ext uri="{BB962C8B-B14F-4D97-AF65-F5344CB8AC3E}">
        <p14:creationId xmlns:p14="http://schemas.microsoft.com/office/powerpoint/2010/main" val="80465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39FB7DE-7120-41E1-8A0E-A758CB45BA04}" type="slidenum">
              <a:rPr lang="en-CA" smtClean="0"/>
              <a:pPr/>
              <a:t>3</a:t>
            </a:fld>
            <a:endParaRPr lang="en-CA"/>
          </a:p>
        </p:txBody>
      </p:sp>
    </p:spTree>
    <p:extLst>
      <p:ext uri="{BB962C8B-B14F-4D97-AF65-F5344CB8AC3E}">
        <p14:creationId xmlns:p14="http://schemas.microsoft.com/office/powerpoint/2010/main" val="191242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Greater meeting frequency this year</a:t>
            </a:r>
          </a:p>
        </p:txBody>
      </p:sp>
      <p:sp>
        <p:nvSpPr>
          <p:cNvPr id="4" name="Slide Number Placeholder 3"/>
          <p:cNvSpPr>
            <a:spLocks noGrp="1"/>
          </p:cNvSpPr>
          <p:nvPr>
            <p:ph type="sldNum" sz="quarter" idx="10"/>
          </p:nvPr>
        </p:nvSpPr>
        <p:spPr/>
        <p:txBody>
          <a:bodyPr/>
          <a:lstStyle/>
          <a:p>
            <a:fld id="{139FB7DE-7120-41E1-8A0E-A758CB45BA04}" type="slidenum">
              <a:rPr lang="en-CA" smtClean="0"/>
              <a:pPr/>
              <a:t>11</a:t>
            </a:fld>
            <a:endParaRPr lang="en-CA"/>
          </a:p>
        </p:txBody>
      </p:sp>
    </p:spTree>
    <p:extLst>
      <p:ext uri="{BB962C8B-B14F-4D97-AF65-F5344CB8AC3E}">
        <p14:creationId xmlns:p14="http://schemas.microsoft.com/office/powerpoint/2010/main" val="3091918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Greater meeting frequency this year</a:t>
            </a:r>
          </a:p>
        </p:txBody>
      </p:sp>
      <p:sp>
        <p:nvSpPr>
          <p:cNvPr id="4" name="Slide Number Placeholder 3"/>
          <p:cNvSpPr>
            <a:spLocks noGrp="1"/>
          </p:cNvSpPr>
          <p:nvPr>
            <p:ph type="sldNum" sz="quarter" idx="10"/>
          </p:nvPr>
        </p:nvSpPr>
        <p:spPr/>
        <p:txBody>
          <a:bodyPr/>
          <a:lstStyle/>
          <a:p>
            <a:fld id="{139FB7DE-7120-41E1-8A0E-A758CB45BA04}" type="slidenum">
              <a:rPr lang="en-CA" smtClean="0"/>
              <a:pPr/>
              <a:t>21</a:t>
            </a:fld>
            <a:endParaRPr lang="en-CA"/>
          </a:p>
        </p:txBody>
      </p:sp>
    </p:spTree>
    <p:extLst>
      <p:ext uri="{BB962C8B-B14F-4D97-AF65-F5344CB8AC3E}">
        <p14:creationId xmlns:p14="http://schemas.microsoft.com/office/powerpoint/2010/main" val="1872626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39FB7DE-7120-41E1-8A0E-A758CB45BA04}" type="slidenum">
              <a:rPr lang="en-CA" smtClean="0"/>
              <a:pPr/>
              <a:t>22</a:t>
            </a:fld>
            <a:endParaRPr lang="en-CA"/>
          </a:p>
        </p:txBody>
      </p:sp>
    </p:spTree>
    <p:extLst>
      <p:ext uri="{BB962C8B-B14F-4D97-AF65-F5344CB8AC3E}">
        <p14:creationId xmlns:p14="http://schemas.microsoft.com/office/powerpoint/2010/main" val="3497076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39FB7DE-7120-41E1-8A0E-A758CB45BA04}" type="slidenum">
              <a:rPr lang="en-CA" smtClean="0"/>
              <a:pPr/>
              <a:t>23</a:t>
            </a:fld>
            <a:endParaRPr lang="en-CA"/>
          </a:p>
        </p:txBody>
      </p:sp>
    </p:spTree>
    <p:extLst>
      <p:ext uri="{BB962C8B-B14F-4D97-AF65-F5344CB8AC3E}">
        <p14:creationId xmlns:p14="http://schemas.microsoft.com/office/powerpoint/2010/main" val="1365164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39FB7DE-7120-41E1-8A0E-A758CB45BA04}" type="slidenum">
              <a:rPr lang="en-CA" smtClean="0"/>
              <a:pPr/>
              <a:t>24</a:t>
            </a:fld>
            <a:endParaRPr lang="en-CA"/>
          </a:p>
        </p:txBody>
      </p:sp>
    </p:spTree>
    <p:extLst>
      <p:ext uri="{BB962C8B-B14F-4D97-AF65-F5344CB8AC3E}">
        <p14:creationId xmlns:p14="http://schemas.microsoft.com/office/powerpoint/2010/main" val="3232935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39FB7DE-7120-41E1-8A0E-A758CB45BA04}" type="slidenum">
              <a:rPr lang="en-CA" smtClean="0"/>
              <a:pPr/>
              <a:t>25</a:t>
            </a:fld>
            <a:endParaRPr lang="en-CA"/>
          </a:p>
        </p:txBody>
      </p:sp>
    </p:spTree>
    <p:extLst>
      <p:ext uri="{BB962C8B-B14F-4D97-AF65-F5344CB8AC3E}">
        <p14:creationId xmlns:p14="http://schemas.microsoft.com/office/powerpoint/2010/main" val="2725543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39FB7DE-7120-41E1-8A0E-A758CB45BA04}" type="slidenum">
              <a:rPr lang="en-CA" smtClean="0"/>
              <a:pPr/>
              <a:t>30</a:t>
            </a:fld>
            <a:endParaRPr lang="en-CA"/>
          </a:p>
        </p:txBody>
      </p:sp>
    </p:spTree>
    <p:extLst>
      <p:ext uri="{BB962C8B-B14F-4D97-AF65-F5344CB8AC3E}">
        <p14:creationId xmlns:p14="http://schemas.microsoft.com/office/powerpoint/2010/main" val="3654197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spc="-300"/>
            </a:lvl1pPr>
          </a:lstStyle>
          <a:p>
            <a:r>
              <a:rPr lang="en-US" dirty="0"/>
              <a:t>Click to edit Master title style</a:t>
            </a:r>
            <a:endParaRPr lang="en-CA"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spc="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4" name="Date Placeholder 3"/>
          <p:cNvSpPr>
            <a:spLocks noGrp="1"/>
          </p:cNvSpPr>
          <p:nvPr>
            <p:ph type="dt" sz="half" idx="10"/>
          </p:nvPr>
        </p:nvSpPr>
        <p:spPr/>
        <p:txBody>
          <a:bodyPr/>
          <a:lstStyle/>
          <a:p>
            <a:fld id="{1A0F0DEE-EF31-4341-AD3D-330F8DE4CEF5}" type="datetime1">
              <a:rPr lang="en-CA" smtClean="0"/>
              <a:pPr/>
              <a:t>2017-09-21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0403AF2-F1F3-4D9C-9B78-59E85C22C59D}" type="slidenum">
              <a:rPr lang="en-CA" smtClean="0"/>
              <a:pPr/>
              <a:t>‹#›</a:t>
            </a:fld>
            <a:endParaRPr lang="en-CA"/>
          </a:p>
        </p:txBody>
      </p:sp>
    </p:spTree>
    <p:extLst>
      <p:ext uri="{BB962C8B-B14F-4D97-AF65-F5344CB8AC3E}">
        <p14:creationId xmlns:p14="http://schemas.microsoft.com/office/powerpoint/2010/main" val="351533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defRPr sz="3600"/>
            </a:lvl1pPr>
          </a:lstStyle>
          <a:p>
            <a:r>
              <a:rPr lang="en-US" dirty="0"/>
              <a:t>Click to edit Master title style</a:t>
            </a:r>
            <a:endParaRPr lang="en-CA"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C8D2062-0E0D-4291-957B-609EA3C4D81B}" type="datetime1">
              <a:rPr lang="en-CA" smtClean="0"/>
              <a:pPr/>
              <a:t>2017-09-21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0403AF2-F1F3-4D9C-9B78-59E85C22C59D}" type="slidenum">
              <a:rPr lang="en-CA" smtClean="0"/>
              <a:pPr/>
              <a:t>‹#›</a:t>
            </a:fld>
            <a:endParaRPr lang="en-CA"/>
          </a:p>
        </p:txBody>
      </p:sp>
      <p:pic>
        <p:nvPicPr>
          <p:cNvPr id="8" name="Picture 7" descr="A picture containing thing&#10;&#10;Description generated with very high confidenc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86031" y="6094580"/>
            <a:ext cx="581759" cy="626895"/>
          </a:xfrm>
          <a:prstGeom prst="rect">
            <a:avLst/>
          </a:prstGeom>
        </p:spPr>
      </p:pic>
    </p:spTree>
    <p:extLst>
      <p:ext uri="{BB962C8B-B14F-4D97-AF65-F5344CB8AC3E}">
        <p14:creationId xmlns:p14="http://schemas.microsoft.com/office/powerpoint/2010/main" val="1575535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365125"/>
            <a:ext cx="2628900" cy="5811838"/>
          </a:xfrm>
        </p:spPr>
        <p:txBody>
          <a:bodyPr vert="eaVert">
            <a:normAutofit/>
          </a:bodyPr>
          <a:lstStyle>
            <a:lvl1pPr>
              <a:defRPr sz="3600"/>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BBA7619-3420-44FA-8C7D-3405A385828C}" type="datetime1">
              <a:rPr lang="en-CA" smtClean="0"/>
              <a:pPr/>
              <a:t>2017-09-21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0403AF2-F1F3-4D9C-9B78-59E85C22C59D}" type="slidenum">
              <a:rPr lang="en-CA" smtClean="0"/>
              <a:pPr/>
              <a:t>‹#›</a:t>
            </a:fld>
            <a:endParaRPr lang="en-CA"/>
          </a:p>
        </p:txBody>
      </p:sp>
      <p:pic>
        <p:nvPicPr>
          <p:cNvPr id="8" name="Picture 7" descr="A picture containing thing&#10;&#10;Description generated with very high confidenc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86031" y="6094580"/>
            <a:ext cx="581759" cy="626895"/>
          </a:xfrm>
          <a:prstGeom prst="rect">
            <a:avLst/>
          </a:prstGeom>
        </p:spPr>
      </p:pic>
    </p:spTree>
    <p:extLst>
      <p:ext uri="{BB962C8B-B14F-4D97-AF65-F5344CB8AC3E}">
        <p14:creationId xmlns:p14="http://schemas.microsoft.com/office/powerpoint/2010/main" val="206843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spc="0">
                <a:latin typeface="Open Sans" panose="020B0606030504020204" pitchFamily="34" charset="0"/>
                <a:ea typeface="Open Sans" panose="020B0606030504020204" pitchFamily="34" charset="0"/>
                <a:cs typeface="Open Sans" panose="020B0606030504020204" pitchFamily="34" charset="0"/>
              </a:defRPr>
            </a:lvl1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5996A4E3-2D18-4950-AE1B-75D3FC6EF9E2}" type="datetime1">
              <a:rPr lang="en-CA" smtClean="0"/>
              <a:pPr/>
              <a:t>2017-09-21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0403AF2-F1F3-4D9C-9B78-59E85C22C59D}" type="slidenum">
              <a:rPr lang="en-CA" smtClean="0"/>
              <a:pPr/>
              <a:t>‹#›</a:t>
            </a:fld>
            <a:endParaRPr lang="en-CA"/>
          </a:p>
        </p:txBody>
      </p:sp>
      <p:pic>
        <p:nvPicPr>
          <p:cNvPr id="10" name="Picture 9" descr="A picture containing thing&#10;&#10;Description generated with very high confidenc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86031" y="6094580"/>
            <a:ext cx="581759" cy="626895"/>
          </a:xfrm>
          <a:prstGeom prst="rect">
            <a:avLst/>
          </a:prstGeom>
        </p:spPr>
      </p:pic>
    </p:spTree>
    <p:extLst>
      <p:ext uri="{BB962C8B-B14F-4D97-AF65-F5344CB8AC3E}">
        <p14:creationId xmlns:p14="http://schemas.microsoft.com/office/powerpoint/2010/main" val="1861637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endParaRPr lang="en-CA" dirty="0"/>
          </a:p>
        </p:txBody>
      </p:sp>
      <p:sp>
        <p:nvSpPr>
          <p:cNvPr id="3" name="Text Placeholder 2"/>
          <p:cNvSpPr>
            <a:spLocks noGrp="1"/>
          </p:cNvSpPr>
          <p:nvPr>
            <p:ph type="body" idx="1" hasCustomPrompt="1"/>
          </p:nvPr>
        </p:nvSpPr>
        <p:spPr>
          <a:xfrm>
            <a:off x="831850" y="4589463"/>
            <a:ext cx="10515600" cy="1500187"/>
          </a:xfrm>
        </p:spPr>
        <p:txBody>
          <a:bodyPr anchor="b">
            <a:normAutofit/>
          </a:bodyPr>
          <a:lstStyle>
            <a:lvl1pPr marL="0" indent="0">
              <a:buNone/>
              <a:defRPr sz="2000" spc="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B2A6AE3-C802-466A-A144-7D5727D39E72}" type="datetime1">
              <a:rPr lang="en-CA" smtClean="0"/>
              <a:pPr/>
              <a:t>2017-09-21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8610600" y="6356350"/>
            <a:ext cx="2743200" cy="365125"/>
          </a:xfrm>
        </p:spPr>
        <p:txBody>
          <a:bodyPr/>
          <a:lstStyle/>
          <a:p>
            <a:fld id="{F0403AF2-F1F3-4D9C-9B78-59E85C22C59D}" type="slidenum">
              <a:rPr lang="en-CA" smtClean="0"/>
              <a:pPr/>
              <a:t>‹#›</a:t>
            </a:fld>
            <a:endParaRPr lang="en-CA"/>
          </a:p>
        </p:txBody>
      </p:sp>
      <p:pic>
        <p:nvPicPr>
          <p:cNvPr id="11" name="Picture 10" descr="A picture containing thing&#10;&#10;Description generated with very high confidenc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86031" y="6094580"/>
            <a:ext cx="581759" cy="626895"/>
          </a:xfrm>
          <a:prstGeom prst="rect">
            <a:avLst/>
          </a:prstGeom>
        </p:spPr>
      </p:pic>
    </p:spTree>
    <p:extLst>
      <p:ext uri="{BB962C8B-B14F-4D97-AF65-F5344CB8AC3E}">
        <p14:creationId xmlns:p14="http://schemas.microsoft.com/office/powerpoint/2010/main" val="1643329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defRPr sz="3600"/>
            </a:lvl1pPr>
          </a:lstStyle>
          <a:p>
            <a:r>
              <a:rPr lang="en-US" dirty="0"/>
              <a:t>Click to edit Master title style</a:t>
            </a:r>
            <a:endParaRPr lang="en-CA" dirty="0"/>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90C214C4-4E1F-411E-9F3A-EFC763A1E28E}" type="datetime1">
              <a:rPr lang="en-CA" smtClean="0"/>
              <a:pPr/>
              <a:t>2017-09-21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0403AF2-F1F3-4D9C-9B78-59E85C22C59D}" type="slidenum">
              <a:rPr lang="en-CA" smtClean="0"/>
              <a:pPr/>
              <a:t>‹#›</a:t>
            </a:fld>
            <a:endParaRPr lang="en-CA"/>
          </a:p>
        </p:txBody>
      </p:sp>
      <p:pic>
        <p:nvPicPr>
          <p:cNvPr id="9" name="Picture 8" descr="A picture containing thing&#10;&#10;Description generated with very high confidenc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86031" y="6094580"/>
            <a:ext cx="581759" cy="626895"/>
          </a:xfrm>
          <a:prstGeom prst="rect">
            <a:avLst/>
          </a:prstGeom>
        </p:spPr>
      </p:pic>
    </p:spTree>
    <p:extLst>
      <p:ext uri="{BB962C8B-B14F-4D97-AF65-F5344CB8AC3E}">
        <p14:creationId xmlns:p14="http://schemas.microsoft.com/office/powerpoint/2010/main" val="1070358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365125"/>
            <a:ext cx="10515600" cy="1325563"/>
          </a:xfrm>
        </p:spPr>
        <p:txBody>
          <a:bodyPr>
            <a:normAutofit/>
          </a:bodyPr>
          <a:lstStyle>
            <a:lvl1pPr>
              <a:defRPr sz="3600"/>
            </a:lvl1pPr>
          </a:lstStyle>
          <a:p>
            <a:r>
              <a:rPr lang="en-US" dirty="0"/>
              <a:t>Click to edit Master title style</a:t>
            </a:r>
            <a:endParaRPr lang="en-CA" dirty="0"/>
          </a:p>
        </p:txBody>
      </p:sp>
      <p:sp>
        <p:nvSpPr>
          <p:cNvPr id="3" name="Text Placeholder 2"/>
          <p:cNvSpPr>
            <a:spLocks noGrp="1"/>
          </p:cNvSpPr>
          <p:nvPr>
            <p:ph type="body" idx="1" hasCustomPrompt="1"/>
          </p:nvPr>
        </p:nvSpPr>
        <p:spPr>
          <a:xfrm>
            <a:off x="839788" y="1681163"/>
            <a:ext cx="5157787"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hasCustomPrompt="1"/>
          </p:nvPr>
        </p:nvSpPr>
        <p:spPr>
          <a:xfrm>
            <a:off x="6172200" y="1681163"/>
            <a:ext cx="5183188"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4CB9B9E-904B-49FC-AEBC-2FA60445FA91}" type="datetime1">
              <a:rPr lang="en-CA" smtClean="0"/>
              <a:pPr/>
              <a:t>2017-09-21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0403AF2-F1F3-4D9C-9B78-59E85C22C59D}" type="slidenum">
              <a:rPr lang="en-CA" smtClean="0"/>
              <a:pPr/>
              <a:t>‹#›</a:t>
            </a:fld>
            <a:endParaRPr lang="en-CA"/>
          </a:p>
        </p:txBody>
      </p:sp>
      <p:pic>
        <p:nvPicPr>
          <p:cNvPr id="11" name="Picture 10" descr="A picture containing thing&#10;&#10;Description generated with very high confidenc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86031" y="6094580"/>
            <a:ext cx="581759" cy="626895"/>
          </a:xfrm>
          <a:prstGeom prst="rect">
            <a:avLst/>
          </a:prstGeom>
        </p:spPr>
      </p:pic>
    </p:spTree>
    <p:extLst>
      <p:ext uri="{BB962C8B-B14F-4D97-AF65-F5344CB8AC3E}">
        <p14:creationId xmlns:p14="http://schemas.microsoft.com/office/powerpoint/2010/main" val="1092883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E23FE071-CAFD-4B63-91B1-305CD1A11CC9}" type="datetime1">
              <a:rPr lang="en-CA" smtClean="0"/>
              <a:pPr/>
              <a:t>2017-09-21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0403AF2-F1F3-4D9C-9B78-59E85C22C59D}" type="slidenum">
              <a:rPr lang="en-CA" smtClean="0"/>
              <a:pPr/>
              <a:t>‹#›</a:t>
            </a:fld>
            <a:endParaRPr lang="en-CA"/>
          </a:p>
        </p:txBody>
      </p:sp>
    </p:spTree>
    <p:extLst>
      <p:ext uri="{BB962C8B-B14F-4D97-AF65-F5344CB8AC3E}">
        <p14:creationId xmlns:p14="http://schemas.microsoft.com/office/powerpoint/2010/main" val="1804188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0DC1B2-1971-4569-8A79-705008DEAE84}" type="datetime1">
              <a:rPr lang="en-CA" smtClean="0"/>
              <a:pPr/>
              <a:t>2017-09-21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0403AF2-F1F3-4D9C-9B78-59E85C22C59D}" type="slidenum">
              <a:rPr lang="en-CA" smtClean="0"/>
              <a:pPr/>
              <a:t>‹#›</a:t>
            </a:fld>
            <a:endParaRPr lang="en-CA"/>
          </a:p>
        </p:txBody>
      </p:sp>
    </p:spTree>
    <p:extLst>
      <p:ext uri="{BB962C8B-B14F-4D97-AF65-F5344CB8AC3E}">
        <p14:creationId xmlns:p14="http://schemas.microsoft.com/office/powerpoint/2010/main" val="313815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D73C82-CC15-48AF-B281-F773EF201462}" type="datetime1">
              <a:rPr lang="en-CA" smtClean="0"/>
              <a:pPr/>
              <a:t>2017-09-21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0403AF2-F1F3-4D9C-9B78-59E85C22C59D}" type="slidenum">
              <a:rPr lang="en-CA" smtClean="0"/>
              <a:pPr/>
              <a:t>‹#›</a:t>
            </a:fld>
            <a:endParaRPr lang="en-CA"/>
          </a:p>
        </p:txBody>
      </p:sp>
    </p:spTree>
    <p:extLst>
      <p:ext uri="{BB962C8B-B14F-4D97-AF65-F5344CB8AC3E}">
        <p14:creationId xmlns:p14="http://schemas.microsoft.com/office/powerpoint/2010/main" val="2218211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FF6470-1F3E-4B92-9FAF-0F1EC23061B3}" type="datetime1">
              <a:rPr lang="en-CA" smtClean="0"/>
              <a:pPr/>
              <a:t>2017-09-21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0403AF2-F1F3-4D9C-9B78-59E85C22C59D}" type="slidenum">
              <a:rPr lang="en-CA" smtClean="0"/>
              <a:pPr/>
              <a:t>‹#›</a:t>
            </a:fld>
            <a:endParaRPr lang="en-CA"/>
          </a:p>
        </p:txBody>
      </p:sp>
    </p:spTree>
    <p:extLst>
      <p:ext uri="{BB962C8B-B14F-4D97-AF65-F5344CB8AC3E}">
        <p14:creationId xmlns:p14="http://schemas.microsoft.com/office/powerpoint/2010/main" val="3115390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D5635-F14B-439E-8ABC-6B5D79506EC6}" type="datetime1">
              <a:rPr lang="en-CA" smtClean="0"/>
              <a:pPr/>
              <a:t>2017-09-21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03AF2-F1F3-4D9C-9B78-59E85C22C59D}" type="slidenum">
              <a:rPr lang="en-CA" smtClean="0"/>
              <a:pPr/>
              <a:t>‹#›</a:t>
            </a:fld>
            <a:endParaRPr lang="en-CA"/>
          </a:p>
        </p:txBody>
      </p:sp>
    </p:spTree>
    <p:extLst>
      <p:ext uri="{BB962C8B-B14F-4D97-AF65-F5344CB8AC3E}">
        <p14:creationId xmlns:p14="http://schemas.microsoft.com/office/powerpoint/2010/main" val="3732261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kern="1200" spc="-150">
          <a:solidFill>
            <a:srgbClr val="EC685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15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communitydata.ca/dpaw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communitydata.ca/sites/default/files/ccsd-cdp_schedule-b_2017-2018_DRAFT%20without%20Annexes.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communitydata.ca/sites/default/files/ccsd-cdp_schedule-b_2017-2018_DRAFT%20without%20Annexes.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1.fm/hello"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1.fm/hello"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1.fm/hello"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1.fm/hello"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communitydata.ca/tcbw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thomasdigital.com/"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mmunitydata.ca/sites/default/files/CDP-Draft-Vision-and-Strategic-Plan_2017-2022-For-Discussion.pdf"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www.instagram.com/visitguelph/" TargetMode="Externa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8966-AAE1-4859-AF5A-07045CFF82AA}"/>
              </a:ext>
            </a:extLst>
          </p:cNvPr>
          <p:cNvSpPr>
            <a:spLocks noGrp="1"/>
          </p:cNvSpPr>
          <p:nvPr>
            <p:ph type="title"/>
          </p:nvPr>
        </p:nvSpPr>
        <p:spPr>
          <a:xfrm>
            <a:off x="838200" y="2213321"/>
            <a:ext cx="10515600" cy="2852737"/>
          </a:xfrm>
        </p:spPr>
        <p:txBody>
          <a:bodyPr>
            <a:normAutofit fontScale="90000"/>
          </a:bodyPr>
          <a:lstStyle/>
          <a:p>
            <a:br>
              <a:rPr lang="en-CA" dirty="0"/>
            </a:br>
            <a:r>
              <a:rPr lang="en-CA" dirty="0"/>
              <a:t>Community Data Program</a:t>
            </a:r>
            <a:br>
              <a:rPr lang="en-CA" dirty="0"/>
            </a:br>
            <a:r>
              <a:rPr lang="en-CA" sz="3100" i="1" dirty="0"/>
              <a:t>Canadian Council on Social Development</a:t>
            </a:r>
            <a:br>
              <a:rPr lang="en-CA" dirty="0"/>
            </a:br>
            <a:br>
              <a:rPr lang="en-CA" dirty="0"/>
            </a:br>
            <a:r>
              <a:rPr lang="en-CA" dirty="0"/>
              <a:t>Leads’ Meeting</a:t>
            </a:r>
          </a:p>
        </p:txBody>
      </p:sp>
      <p:sp>
        <p:nvSpPr>
          <p:cNvPr id="3" name="Text Placeholder 2">
            <a:extLst>
              <a:ext uri="{FF2B5EF4-FFF2-40B4-BE49-F238E27FC236}">
                <a16:creationId xmlns:a16="http://schemas.microsoft.com/office/drawing/2014/main" id="{201F3FC1-27B0-4B1E-800D-43E60FD06B59}"/>
              </a:ext>
            </a:extLst>
          </p:cNvPr>
          <p:cNvSpPr>
            <a:spLocks noGrp="1"/>
          </p:cNvSpPr>
          <p:nvPr>
            <p:ph type="body" idx="1"/>
          </p:nvPr>
        </p:nvSpPr>
        <p:spPr/>
        <p:txBody>
          <a:bodyPr/>
          <a:lstStyle/>
          <a:p>
            <a:r>
              <a:rPr lang="en-CA" dirty="0"/>
              <a:t>September 21, 2018</a:t>
            </a:r>
          </a:p>
        </p:txBody>
      </p:sp>
      <p:sp>
        <p:nvSpPr>
          <p:cNvPr id="4" name="Slide Number Placeholder 3">
            <a:extLst>
              <a:ext uri="{FF2B5EF4-FFF2-40B4-BE49-F238E27FC236}">
                <a16:creationId xmlns:a16="http://schemas.microsoft.com/office/drawing/2014/main" id="{4E621321-5A1E-44AD-A43F-8865D033EA06}"/>
              </a:ext>
            </a:extLst>
          </p:cNvPr>
          <p:cNvSpPr>
            <a:spLocks noGrp="1"/>
          </p:cNvSpPr>
          <p:nvPr>
            <p:ph type="sldNum" sz="quarter" idx="12"/>
          </p:nvPr>
        </p:nvSpPr>
        <p:spPr/>
        <p:txBody>
          <a:bodyPr/>
          <a:lstStyle/>
          <a:p>
            <a:fld id="{F0403AF2-F1F3-4D9C-9B78-59E85C22C59D}" type="slidenum">
              <a:rPr lang="en-CA" smtClean="0"/>
              <a:pPr/>
              <a:t>1</a:t>
            </a:fld>
            <a:endParaRPr lang="en-CA"/>
          </a:p>
        </p:txBody>
      </p:sp>
    </p:spTree>
    <p:extLst>
      <p:ext uri="{BB962C8B-B14F-4D97-AF65-F5344CB8AC3E}">
        <p14:creationId xmlns:p14="http://schemas.microsoft.com/office/powerpoint/2010/main" val="4103288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22C85-FAC5-454B-B75F-C8B10DCEE266}"/>
              </a:ext>
            </a:extLst>
          </p:cNvPr>
          <p:cNvSpPr>
            <a:spLocks noGrp="1"/>
          </p:cNvSpPr>
          <p:nvPr>
            <p:ph type="title"/>
          </p:nvPr>
        </p:nvSpPr>
        <p:spPr>
          <a:xfrm>
            <a:off x="838200" y="365125"/>
            <a:ext cx="10515600" cy="1325563"/>
          </a:xfrm>
        </p:spPr>
        <p:txBody>
          <a:bodyPr/>
          <a:lstStyle/>
          <a:p>
            <a:r>
              <a:rPr lang="en-CA" dirty="0"/>
              <a:t>3. 	Data access updates</a:t>
            </a:r>
          </a:p>
        </p:txBody>
      </p:sp>
      <p:sp>
        <p:nvSpPr>
          <p:cNvPr id="3" name="Content Placeholder 2">
            <a:extLst>
              <a:ext uri="{FF2B5EF4-FFF2-40B4-BE49-F238E27FC236}">
                <a16:creationId xmlns:a16="http://schemas.microsoft.com/office/drawing/2014/main" id="{27739072-DD56-4A9E-B164-3D0766A74C88}"/>
              </a:ext>
            </a:extLst>
          </p:cNvPr>
          <p:cNvSpPr>
            <a:spLocks noGrp="1"/>
          </p:cNvSpPr>
          <p:nvPr>
            <p:ph idx="1"/>
          </p:nvPr>
        </p:nvSpPr>
        <p:spPr>
          <a:xfrm>
            <a:off x="1150706" y="1825625"/>
            <a:ext cx="10203094" cy="4351338"/>
          </a:xfrm>
        </p:spPr>
        <p:txBody>
          <a:bodyPr/>
          <a:lstStyle/>
          <a:p>
            <a:pPr lvl="1"/>
            <a:r>
              <a:rPr lang="en-CA" sz="2800" dirty="0">
                <a:solidFill>
                  <a:schemeClr val="tx1">
                    <a:lumMod val="75000"/>
                    <a:lumOff val="25000"/>
                  </a:schemeClr>
                </a:solidFill>
              </a:rPr>
              <a:t>Update from the Data Purchase and Access Working Group</a:t>
            </a:r>
          </a:p>
          <a:p>
            <a:pPr lvl="1"/>
            <a:r>
              <a:rPr lang="en-CA" sz="2800" dirty="0">
                <a:solidFill>
                  <a:schemeClr val="tx1">
                    <a:lumMod val="75000"/>
                    <a:lumOff val="25000"/>
                  </a:schemeClr>
                </a:solidFill>
              </a:rPr>
              <a:t>Update on recent data acquisitions for 2017-18</a:t>
            </a:r>
          </a:p>
          <a:p>
            <a:pPr lvl="1"/>
            <a:r>
              <a:rPr lang="en-CA" sz="2800" dirty="0">
                <a:solidFill>
                  <a:schemeClr val="tx1">
                    <a:lumMod val="75000"/>
                    <a:lumOff val="25000"/>
                  </a:schemeClr>
                </a:solidFill>
              </a:rPr>
              <a:t>Update on custom geographies </a:t>
            </a:r>
          </a:p>
          <a:p>
            <a:pPr lvl="1"/>
            <a:r>
              <a:rPr lang="en-CA" sz="2800" dirty="0">
                <a:solidFill>
                  <a:schemeClr val="tx1">
                    <a:lumMod val="75000"/>
                    <a:lumOff val="25000"/>
                  </a:schemeClr>
                </a:solidFill>
              </a:rPr>
              <a:t>Update on Census priority setting</a:t>
            </a:r>
          </a:p>
          <a:p>
            <a:pPr lvl="1"/>
            <a:endParaRPr lang="en-CA" dirty="0"/>
          </a:p>
          <a:p>
            <a:endParaRPr lang="en-CA" dirty="0"/>
          </a:p>
        </p:txBody>
      </p:sp>
      <p:sp>
        <p:nvSpPr>
          <p:cNvPr id="4" name="Slide Number Placeholder 3">
            <a:extLst>
              <a:ext uri="{FF2B5EF4-FFF2-40B4-BE49-F238E27FC236}">
                <a16:creationId xmlns:a16="http://schemas.microsoft.com/office/drawing/2014/main" id="{042D3D45-B9C6-47B3-8D55-EAAD3B8C660A}"/>
              </a:ext>
            </a:extLst>
          </p:cNvPr>
          <p:cNvSpPr>
            <a:spLocks noGrp="1"/>
          </p:cNvSpPr>
          <p:nvPr>
            <p:ph type="sldNum" sz="quarter" idx="12"/>
          </p:nvPr>
        </p:nvSpPr>
        <p:spPr/>
        <p:txBody>
          <a:bodyPr/>
          <a:lstStyle/>
          <a:p>
            <a:fld id="{F0403AF2-F1F3-4D9C-9B78-59E85C22C59D}" type="slidenum">
              <a:rPr lang="en-CA" smtClean="0"/>
              <a:pPr/>
              <a:t>10</a:t>
            </a:fld>
            <a:endParaRPr lang="en-CA"/>
          </a:p>
        </p:txBody>
      </p:sp>
    </p:spTree>
    <p:extLst>
      <p:ext uri="{BB962C8B-B14F-4D97-AF65-F5344CB8AC3E}">
        <p14:creationId xmlns:p14="http://schemas.microsoft.com/office/powerpoint/2010/main" val="3522261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4E288-3C7B-4901-A49D-4EF1627A95D2}"/>
              </a:ext>
            </a:extLst>
          </p:cNvPr>
          <p:cNvSpPr>
            <a:spLocks noGrp="1"/>
          </p:cNvSpPr>
          <p:nvPr>
            <p:ph type="title"/>
          </p:nvPr>
        </p:nvSpPr>
        <p:spPr/>
        <p:txBody>
          <a:bodyPr/>
          <a:lstStyle/>
          <a:p>
            <a:r>
              <a:rPr lang="en-CA" dirty="0"/>
              <a:t>Data Purchase and Access Working Group</a:t>
            </a:r>
          </a:p>
        </p:txBody>
      </p:sp>
      <p:sp>
        <p:nvSpPr>
          <p:cNvPr id="3" name="Content Placeholder 2">
            <a:extLst>
              <a:ext uri="{FF2B5EF4-FFF2-40B4-BE49-F238E27FC236}">
                <a16:creationId xmlns:a16="http://schemas.microsoft.com/office/drawing/2014/main" id="{CDF2B94B-99D8-4C66-8159-EE973EAA46FD}"/>
              </a:ext>
            </a:extLst>
          </p:cNvPr>
          <p:cNvSpPr>
            <a:spLocks noGrp="1"/>
          </p:cNvSpPr>
          <p:nvPr>
            <p:ph idx="1"/>
          </p:nvPr>
        </p:nvSpPr>
        <p:spPr>
          <a:xfrm>
            <a:off x="838200" y="1543000"/>
            <a:ext cx="10515600" cy="4351338"/>
          </a:xfrm>
        </p:spPr>
        <p:txBody>
          <a:bodyPr/>
          <a:lstStyle/>
          <a:p>
            <a:pPr marL="0" indent="0">
              <a:buNone/>
            </a:pPr>
            <a:r>
              <a:rPr lang="en-CA" i="1" dirty="0"/>
              <a:t>Identify data needs, improve data access, acquire data, and address related technical concerns</a:t>
            </a:r>
          </a:p>
          <a:p>
            <a:endParaRPr lang="en-CA" dirty="0"/>
          </a:p>
        </p:txBody>
      </p:sp>
      <p:sp>
        <p:nvSpPr>
          <p:cNvPr id="4" name="Slide Number Placeholder 3">
            <a:extLst>
              <a:ext uri="{FF2B5EF4-FFF2-40B4-BE49-F238E27FC236}">
                <a16:creationId xmlns:a16="http://schemas.microsoft.com/office/drawing/2014/main" id="{5AD6D48D-27BB-4D17-952E-74689B1201F4}"/>
              </a:ext>
            </a:extLst>
          </p:cNvPr>
          <p:cNvSpPr>
            <a:spLocks noGrp="1"/>
          </p:cNvSpPr>
          <p:nvPr>
            <p:ph type="sldNum" sz="quarter" idx="12"/>
          </p:nvPr>
        </p:nvSpPr>
        <p:spPr/>
        <p:txBody>
          <a:bodyPr/>
          <a:lstStyle/>
          <a:p>
            <a:fld id="{F0403AF2-F1F3-4D9C-9B78-59E85C22C59D}" type="slidenum">
              <a:rPr lang="en-CA" smtClean="0"/>
              <a:pPr/>
              <a:t>11</a:t>
            </a:fld>
            <a:endParaRPr lang="en-CA"/>
          </a:p>
        </p:txBody>
      </p:sp>
      <p:graphicFrame>
        <p:nvGraphicFramePr>
          <p:cNvPr id="6" name="Table 5">
            <a:extLst>
              <a:ext uri="{FF2B5EF4-FFF2-40B4-BE49-F238E27FC236}">
                <a16:creationId xmlns:a16="http://schemas.microsoft.com/office/drawing/2014/main" id="{2EE22078-E3B5-49A5-BEB1-B113F535D2A3}"/>
              </a:ext>
            </a:extLst>
          </p:cNvPr>
          <p:cNvGraphicFramePr>
            <a:graphicFrameLocks noGrp="1"/>
          </p:cNvGraphicFramePr>
          <p:nvPr>
            <p:extLst>
              <p:ext uri="{D42A27DB-BD31-4B8C-83A1-F6EECF244321}">
                <p14:modId xmlns:p14="http://schemas.microsoft.com/office/powerpoint/2010/main" val="3797196083"/>
              </p:ext>
            </p:extLst>
          </p:nvPr>
        </p:nvGraphicFramePr>
        <p:xfrm>
          <a:off x="6018413" y="2926081"/>
          <a:ext cx="5885409" cy="3142211"/>
        </p:xfrm>
        <a:graphic>
          <a:graphicData uri="http://schemas.openxmlformats.org/drawingml/2006/table">
            <a:tbl>
              <a:tblPr>
                <a:tableStyleId>{5C22544A-7EE6-4342-B048-85BDC9FD1C3A}</a:tableStyleId>
              </a:tblPr>
              <a:tblGrid>
                <a:gridCol w="1679170">
                  <a:extLst>
                    <a:ext uri="{9D8B030D-6E8A-4147-A177-3AD203B41FA5}">
                      <a16:colId xmlns:a16="http://schemas.microsoft.com/office/drawing/2014/main" val="1110115598"/>
                    </a:ext>
                  </a:extLst>
                </a:gridCol>
                <a:gridCol w="4206239">
                  <a:extLst>
                    <a:ext uri="{9D8B030D-6E8A-4147-A177-3AD203B41FA5}">
                      <a16:colId xmlns:a16="http://schemas.microsoft.com/office/drawing/2014/main" val="579192377"/>
                    </a:ext>
                  </a:extLst>
                </a:gridCol>
              </a:tblGrid>
              <a:tr h="366866">
                <a:tc>
                  <a:txBody>
                    <a:bodyPr/>
                    <a:lstStyle/>
                    <a:p>
                      <a:pPr marL="342900" indent="-342900" algn="l" fontAlgn="b">
                        <a:buFont typeface="Arial" panose="020B0604020202020204" pitchFamily="34" charset="0"/>
                        <a:buChar char="•"/>
                      </a:pPr>
                      <a:r>
                        <a:rPr lang="en-CA" sz="2000" u="none" strike="noStrike" dirty="0">
                          <a:effectLst/>
                        </a:rPr>
                        <a:t>Calgary</a:t>
                      </a:r>
                      <a:endParaRPr lang="en-CA" sz="2000" b="0"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342900" indent="-342900" algn="l" fontAlgn="b">
                        <a:buFont typeface="Arial" panose="020B0604020202020204" pitchFamily="34" charset="0"/>
                        <a:buChar char="•"/>
                      </a:pPr>
                      <a:r>
                        <a:rPr lang="en-CA" sz="2000" u="none" strike="noStrike">
                          <a:effectLst/>
                        </a:rPr>
                        <a:t>Nova Scotia</a:t>
                      </a:r>
                      <a:endParaRPr lang="en-CA" sz="2000" b="0" i="0" u="none" strike="noStrike">
                        <a:solidFill>
                          <a:srgbClr val="000000"/>
                        </a:solidFill>
                        <a:effectLst/>
                        <a:latin typeface="Calibri" panose="020F0502020204030204" pitchFamily="34" charset="0"/>
                      </a:endParaRPr>
                    </a:p>
                  </a:txBody>
                  <a:tcPr marL="9525" marR="9525" marT="9525"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76851283"/>
                  </a:ext>
                </a:extLst>
              </a:tr>
              <a:tr h="366866">
                <a:tc>
                  <a:txBody>
                    <a:bodyPr/>
                    <a:lstStyle/>
                    <a:p>
                      <a:pPr marL="342900" indent="-342900" algn="l" fontAlgn="b">
                        <a:buFont typeface="Arial" panose="020B0604020202020204" pitchFamily="34" charset="0"/>
                        <a:buChar char="•"/>
                      </a:pPr>
                      <a:r>
                        <a:rPr lang="en-CA" sz="2000" u="none" strike="noStrike" dirty="0">
                          <a:effectLst/>
                        </a:rPr>
                        <a:t>Erie-St. Clair</a:t>
                      </a:r>
                      <a:endParaRPr lang="en-CA" sz="2000" b="0"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fontAlgn="b">
                        <a:buFont typeface="Arial" panose="020B0604020202020204" pitchFamily="34" charset="0"/>
                        <a:buChar char="•"/>
                      </a:pPr>
                      <a:r>
                        <a:rPr lang="en-CA" sz="2000" u="none" strike="noStrike" dirty="0">
                          <a:effectLst/>
                        </a:rPr>
                        <a:t>Peel</a:t>
                      </a:r>
                      <a:endParaRPr lang="en-CA" sz="2000" b="0" i="0" u="none" strike="noStrike" dirty="0">
                        <a:solidFill>
                          <a:srgbClr val="000000"/>
                        </a:solidFill>
                        <a:effectLst/>
                        <a:latin typeface="Calibri" panose="020F0502020204030204" pitchFamily="34" charset="0"/>
                      </a:endParaRP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59688950"/>
                  </a:ext>
                </a:extLst>
              </a:tr>
              <a:tr h="366866">
                <a:tc>
                  <a:txBody>
                    <a:bodyPr/>
                    <a:lstStyle/>
                    <a:p>
                      <a:pPr marL="342900" indent="-342900" algn="l" fontAlgn="b">
                        <a:buFont typeface="Arial" panose="020B0604020202020204" pitchFamily="34" charset="0"/>
                        <a:buChar char="•"/>
                      </a:pPr>
                      <a:r>
                        <a:rPr lang="en-CA" sz="2000" u="none" strike="noStrike" dirty="0">
                          <a:effectLst/>
                        </a:rPr>
                        <a:t>Halton</a:t>
                      </a:r>
                      <a:endParaRPr lang="en-CA" sz="2000" b="0"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fontAlgn="b">
                        <a:buFont typeface="Arial" panose="020B0604020202020204" pitchFamily="34" charset="0"/>
                        <a:buChar char="•"/>
                      </a:pPr>
                      <a:r>
                        <a:rPr lang="en-CA" sz="2000" u="none" strike="noStrike" dirty="0">
                          <a:effectLst/>
                        </a:rPr>
                        <a:t>Simcoe</a:t>
                      </a:r>
                      <a:endParaRPr lang="en-CA" sz="2000" b="0" i="0" u="none" strike="noStrike" dirty="0">
                        <a:solidFill>
                          <a:srgbClr val="000000"/>
                        </a:solidFill>
                        <a:effectLst/>
                        <a:latin typeface="Calibri" panose="020F0502020204030204" pitchFamily="34" charset="0"/>
                      </a:endParaRP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2927692"/>
                  </a:ext>
                </a:extLst>
              </a:tr>
              <a:tr h="722615">
                <a:tc>
                  <a:txBody>
                    <a:bodyPr/>
                    <a:lstStyle/>
                    <a:p>
                      <a:pPr marL="342900" indent="-342900" algn="l" fontAlgn="b">
                        <a:buFont typeface="Arial" panose="020B0604020202020204" pitchFamily="34" charset="0"/>
                        <a:buChar char="•"/>
                      </a:pPr>
                      <a:r>
                        <a:rPr lang="en-CA" sz="2000" u="none" strike="noStrike" dirty="0">
                          <a:effectLst/>
                        </a:rPr>
                        <a:t>Northern Ontario</a:t>
                      </a:r>
                      <a:endParaRPr lang="en-CA" sz="2000" b="0"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CA" sz="2000" u="none" strike="noStrike" dirty="0">
                          <a:effectLst/>
                        </a:rPr>
                        <a:t>Kingston Frontenac Lennox and Addington</a:t>
                      </a:r>
                      <a:endParaRPr lang="en-CA" sz="2000" b="0" i="0" u="none" strike="noStrike" dirty="0">
                        <a:solidFill>
                          <a:srgbClr val="000000"/>
                        </a:solidFill>
                        <a:effectLst/>
                        <a:latin typeface="Calibri" panose="020F0502020204030204" pitchFamily="34" charset="0"/>
                      </a:endParaRP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94516209"/>
                  </a:ext>
                </a:extLst>
              </a:tr>
              <a:tr h="585266">
                <a:tc>
                  <a:txBody>
                    <a:bodyPr/>
                    <a:lstStyle/>
                    <a:p>
                      <a:pPr marL="342900" indent="-342900" algn="l" fontAlgn="b">
                        <a:buFont typeface="Arial" panose="020B0604020202020204" pitchFamily="34" charset="0"/>
                        <a:buChar char="•"/>
                      </a:pPr>
                      <a:r>
                        <a:rPr lang="en-CA" sz="2000" b="0" i="0" u="none" strike="noStrike" dirty="0">
                          <a:solidFill>
                            <a:srgbClr val="000000"/>
                          </a:solidFill>
                          <a:effectLst/>
                          <a:latin typeface="Calibri" panose="020F0502020204030204" pitchFamily="34" charset="0"/>
                        </a:rPr>
                        <a:t>Toronto</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fontAlgn="b">
                        <a:buFont typeface="Arial" panose="020B0604020202020204" pitchFamily="34" charset="0"/>
                        <a:buChar char="•"/>
                      </a:pPr>
                      <a:r>
                        <a:rPr lang="en-CA" sz="2000" u="none" strike="noStrike" dirty="0">
                          <a:effectLst/>
                        </a:rPr>
                        <a:t>Wellington-Dufferin-Guelph</a:t>
                      </a:r>
                      <a:endParaRPr lang="en-CA" sz="2000" b="0" i="0" u="none" strike="noStrike" dirty="0">
                        <a:solidFill>
                          <a:srgbClr val="000000"/>
                        </a:solidFill>
                        <a:effectLst/>
                        <a:latin typeface="Calibri" panose="020F0502020204030204" pitchFamily="34" charset="0"/>
                      </a:endParaRP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50486347"/>
                  </a:ext>
                </a:extLst>
              </a:tr>
              <a:tr h="366866">
                <a:tc>
                  <a:txBody>
                    <a:bodyPr/>
                    <a:lstStyle/>
                    <a:p>
                      <a:pPr marL="342900" indent="-342900" algn="l" fontAlgn="b">
                        <a:buFont typeface="Arial" panose="020B0604020202020204" pitchFamily="34" charset="0"/>
                        <a:buChar char="•"/>
                      </a:pPr>
                      <a:r>
                        <a:rPr lang="en-CA" sz="2000" u="none" strike="noStrike" dirty="0">
                          <a:effectLst/>
                        </a:rPr>
                        <a:t>Montreal</a:t>
                      </a:r>
                      <a:endParaRPr lang="en-CA" sz="2000" b="0"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fontAlgn="b">
                        <a:buFont typeface="Arial" panose="020B0604020202020204" pitchFamily="34" charset="0"/>
                        <a:buChar char="•"/>
                      </a:pPr>
                      <a:r>
                        <a:rPr lang="en-CA" sz="2000" u="none" strike="noStrike" dirty="0">
                          <a:effectLst/>
                        </a:rPr>
                        <a:t>Winnipeg</a:t>
                      </a:r>
                      <a:endParaRPr lang="en-CA" sz="2000" b="0" i="0" u="none" strike="noStrike" dirty="0">
                        <a:solidFill>
                          <a:srgbClr val="000000"/>
                        </a:solidFill>
                        <a:effectLst/>
                        <a:latin typeface="Calibri" panose="020F0502020204030204" pitchFamily="34" charset="0"/>
                      </a:endParaRP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08531364"/>
                  </a:ext>
                </a:extLst>
              </a:tr>
              <a:tr h="366866">
                <a:tc>
                  <a:txBody>
                    <a:bodyPr/>
                    <a:lstStyle/>
                    <a:p>
                      <a:pPr marL="342900" indent="-342900" algn="l" fontAlgn="b">
                        <a:buFont typeface="Arial" panose="020B0604020202020204" pitchFamily="34" charset="0"/>
                        <a:buChar char="•"/>
                      </a:pPr>
                      <a:r>
                        <a:rPr lang="en-CA" sz="2000" b="0" i="0" u="none" strike="noStrike" dirty="0">
                          <a:solidFill>
                            <a:srgbClr val="000000"/>
                          </a:solidFill>
                          <a:effectLst/>
                          <a:latin typeface="Calibri" panose="020F0502020204030204" pitchFamily="34" charset="0"/>
                        </a:rPr>
                        <a:t>Hamilton</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lgn="l" fontAlgn="b">
                        <a:buFont typeface="Arial" panose="020B0604020202020204" pitchFamily="34" charset="0"/>
                        <a:buChar char="•"/>
                      </a:pPr>
                      <a:r>
                        <a:rPr lang="en-CA" sz="2000" u="none" strike="noStrike" dirty="0">
                          <a:effectLst/>
                        </a:rPr>
                        <a:t>York</a:t>
                      </a:r>
                      <a:endParaRPr lang="en-CA" sz="2000" b="0" i="0" u="none" strike="noStrike" dirty="0">
                        <a:solidFill>
                          <a:srgbClr val="000000"/>
                        </a:solidFill>
                        <a:effectLst/>
                        <a:latin typeface="Calibri" panose="020F0502020204030204" pitchFamily="34" charset="0"/>
                      </a:endParaRP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7592339"/>
                  </a:ext>
                </a:extLst>
              </a:tr>
            </a:tbl>
          </a:graphicData>
        </a:graphic>
      </p:graphicFrame>
      <p:sp>
        <p:nvSpPr>
          <p:cNvPr id="9" name="TextBox 8">
            <a:extLst>
              <a:ext uri="{FF2B5EF4-FFF2-40B4-BE49-F238E27FC236}">
                <a16:creationId xmlns:a16="http://schemas.microsoft.com/office/drawing/2014/main" id="{FF0A7EF3-BB77-426D-9A8E-5F95760B208B}"/>
              </a:ext>
            </a:extLst>
          </p:cNvPr>
          <p:cNvSpPr txBox="1"/>
          <p:nvPr/>
        </p:nvSpPr>
        <p:spPr>
          <a:xfrm>
            <a:off x="6168039" y="2527070"/>
            <a:ext cx="5735781" cy="461665"/>
          </a:xfrm>
          <a:prstGeom prst="rect">
            <a:avLst/>
          </a:prstGeom>
          <a:noFill/>
        </p:spPr>
        <p:txBody>
          <a:bodyPr wrap="square" rtlCol="0">
            <a:spAutoFit/>
          </a:bodyPr>
          <a:lstStyle/>
          <a:p>
            <a:r>
              <a:rPr lang="en-CA" sz="2400" b="1" dirty="0"/>
              <a:t>Current members</a:t>
            </a:r>
          </a:p>
        </p:txBody>
      </p:sp>
      <p:sp>
        <p:nvSpPr>
          <p:cNvPr id="10" name="TextBox 9">
            <a:extLst>
              <a:ext uri="{FF2B5EF4-FFF2-40B4-BE49-F238E27FC236}">
                <a16:creationId xmlns:a16="http://schemas.microsoft.com/office/drawing/2014/main" id="{DE9A9F9C-798F-43BC-AB4E-565E03B43DB7}"/>
              </a:ext>
            </a:extLst>
          </p:cNvPr>
          <p:cNvSpPr txBox="1"/>
          <p:nvPr/>
        </p:nvSpPr>
        <p:spPr>
          <a:xfrm>
            <a:off x="838201" y="2948462"/>
            <a:ext cx="5030584" cy="2677656"/>
          </a:xfrm>
          <a:prstGeom prst="rect">
            <a:avLst/>
          </a:prstGeom>
          <a:noFill/>
        </p:spPr>
        <p:txBody>
          <a:bodyPr wrap="square" rtlCol="0">
            <a:spAutoFit/>
          </a:bodyPr>
          <a:lstStyle/>
          <a:p>
            <a:r>
              <a:rPr lang="en-CA" sz="2800" dirty="0"/>
              <a:t>Meeting notes available at </a:t>
            </a:r>
            <a:r>
              <a:rPr lang="en-CA" sz="2800" dirty="0">
                <a:hlinkClick r:id="rId3"/>
              </a:rPr>
              <a:t>http://communitydata.ca/dpawg</a:t>
            </a:r>
            <a:endParaRPr lang="en-CA" sz="2800" dirty="0"/>
          </a:p>
          <a:p>
            <a:endParaRPr lang="en-CA" sz="2800" dirty="0"/>
          </a:p>
          <a:p>
            <a:r>
              <a:rPr lang="en-CA" sz="2800" dirty="0"/>
              <a:t>Next meeting October 4</a:t>
            </a:r>
            <a:r>
              <a:rPr lang="en-CA" sz="2800" baseline="30000" dirty="0"/>
              <a:t>th</a:t>
            </a:r>
            <a:r>
              <a:rPr lang="en-CA" sz="2800" dirty="0"/>
              <a:t> </a:t>
            </a:r>
          </a:p>
          <a:p>
            <a:r>
              <a:rPr lang="en-CA" sz="2800" dirty="0"/>
              <a:t>@ 2:30pm Eastern time.</a:t>
            </a:r>
          </a:p>
          <a:p>
            <a:endParaRPr lang="en-CA" sz="2800" dirty="0">
              <a:solidFill>
                <a:schemeClr val="tx1">
                  <a:lumMod val="95000"/>
                  <a:lumOff val="5000"/>
                </a:schemeClr>
              </a:solidFill>
              <a:latin typeface="Open Sans" panose="020B0606030504020204" pitchFamily="34" charset="0"/>
            </a:endParaRPr>
          </a:p>
        </p:txBody>
      </p:sp>
    </p:spTree>
    <p:extLst>
      <p:ext uri="{BB962C8B-B14F-4D97-AF65-F5344CB8AC3E}">
        <p14:creationId xmlns:p14="http://schemas.microsoft.com/office/powerpoint/2010/main" val="2725954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B4B42B-446A-4D67-BC53-3835C4654DB3}"/>
              </a:ext>
            </a:extLst>
          </p:cNvPr>
          <p:cNvSpPr>
            <a:spLocks noGrp="1"/>
          </p:cNvSpPr>
          <p:nvPr>
            <p:ph idx="1"/>
          </p:nvPr>
        </p:nvSpPr>
        <p:spPr>
          <a:xfrm>
            <a:off x="1396538" y="1892125"/>
            <a:ext cx="10023762" cy="3311640"/>
          </a:xfrm>
        </p:spPr>
        <p:txBody>
          <a:bodyPr numCol="2" spcCol="180000">
            <a:normAutofit lnSpcReduction="10000"/>
          </a:bodyPr>
          <a:lstStyle/>
          <a:p>
            <a:pPr marL="0" indent="0">
              <a:buNone/>
            </a:pPr>
            <a:r>
              <a:rPr lang="en-CA" dirty="0"/>
              <a:t>211 data</a:t>
            </a:r>
          </a:p>
          <a:p>
            <a:pPr marL="0" indent="0">
              <a:buNone/>
            </a:pPr>
            <a:r>
              <a:rPr lang="en-CA" dirty="0"/>
              <a:t>Income inequality</a:t>
            </a:r>
          </a:p>
          <a:p>
            <a:pPr marL="0" indent="0">
              <a:buNone/>
            </a:pPr>
            <a:r>
              <a:rPr lang="en-CA" dirty="0"/>
              <a:t>Equifax data</a:t>
            </a:r>
          </a:p>
          <a:p>
            <a:pPr marL="0" indent="0">
              <a:buNone/>
            </a:pPr>
            <a:r>
              <a:rPr lang="en-CA" dirty="0"/>
              <a:t>Taxfiler custom order</a:t>
            </a:r>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r>
              <a:rPr lang="en-CA" dirty="0"/>
              <a:t>Census priorities</a:t>
            </a:r>
          </a:p>
          <a:p>
            <a:pPr marL="0" indent="0">
              <a:buNone/>
            </a:pPr>
            <a:r>
              <a:rPr lang="en-CA" dirty="0"/>
              <a:t>Custom geographies</a:t>
            </a:r>
          </a:p>
          <a:p>
            <a:pPr marL="0" indent="0">
              <a:buNone/>
            </a:pPr>
            <a:r>
              <a:rPr lang="en-CA" dirty="0"/>
              <a:t>Target Group Profiles</a:t>
            </a:r>
          </a:p>
          <a:p>
            <a:pPr marL="0" indent="0">
              <a:buNone/>
            </a:pPr>
            <a:r>
              <a:rPr lang="en-CA" dirty="0"/>
              <a:t>Activity limitations data</a:t>
            </a:r>
          </a:p>
          <a:p>
            <a:pPr marL="0" indent="0">
              <a:buNone/>
            </a:pPr>
            <a:r>
              <a:rPr lang="en-CA" dirty="0"/>
              <a:t>Community Poverty Project</a:t>
            </a:r>
          </a:p>
        </p:txBody>
      </p:sp>
      <p:sp>
        <p:nvSpPr>
          <p:cNvPr id="4" name="Slide Number Placeholder 3">
            <a:extLst>
              <a:ext uri="{FF2B5EF4-FFF2-40B4-BE49-F238E27FC236}">
                <a16:creationId xmlns:a16="http://schemas.microsoft.com/office/drawing/2014/main" id="{DCD23C4A-2159-4158-9911-A60000780E1F}"/>
              </a:ext>
            </a:extLst>
          </p:cNvPr>
          <p:cNvSpPr>
            <a:spLocks noGrp="1"/>
          </p:cNvSpPr>
          <p:nvPr>
            <p:ph type="sldNum" sz="quarter" idx="12"/>
          </p:nvPr>
        </p:nvSpPr>
        <p:spPr/>
        <p:txBody>
          <a:bodyPr/>
          <a:lstStyle/>
          <a:p>
            <a:fld id="{F0403AF2-F1F3-4D9C-9B78-59E85C22C59D}" type="slidenum">
              <a:rPr lang="en-CA" smtClean="0"/>
              <a:pPr/>
              <a:t>12</a:t>
            </a:fld>
            <a:endParaRPr lang="en-CA" dirty="0"/>
          </a:p>
        </p:txBody>
      </p:sp>
      <p:sp>
        <p:nvSpPr>
          <p:cNvPr id="5" name="Title 1">
            <a:extLst>
              <a:ext uri="{FF2B5EF4-FFF2-40B4-BE49-F238E27FC236}">
                <a16:creationId xmlns:a16="http://schemas.microsoft.com/office/drawing/2014/main" id="{4F8E1842-53EF-4035-B3A0-C76AA2BD90CE}"/>
              </a:ext>
            </a:extLst>
          </p:cNvPr>
          <p:cNvSpPr txBox="1">
            <a:spLocks/>
          </p:cNvSpPr>
          <p:nvPr/>
        </p:nvSpPr>
        <p:spPr>
          <a:xfrm>
            <a:off x="990600" y="45102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150">
                <a:solidFill>
                  <a:srgbClr val="EC685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CA" dirty="0"/>
              <a:t>Data Purchase and Access Working Group</a:t>
            </a:r>
          </a:p>
        </p:txBody>
      </p:sp>
      <p:sp>
        <p:nvSpPr>
          <p:cNvPr id="6" name="Rectangle 5">
            <a:extLst>
              <a:ext uri="{FF2B5EF4-FFF2-40B4-BE49-F238E27FC236}">
                <a16:creationId xmlns:a16="http://schemas.microsoft.com/office/drawing/2014/main" id="{D1C48CFE-17C4-4335-8D0E-D158E7F3BF07}"/>
              </a:ext>
            </a:extLst>
          </p:cNvPr>
          <p:cNvSpPr/>
          <p:nvPr/>
        </p:nvSpPr>
        <p:spPr>
          <a:xfrm>
            <a:off x="1097277" y="1712422"/>
            <a:ext cx="3906981" cy="24605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C3B37E65-5A90-4B11-88D4-6505EF3C344B}"/>
              </a:ext>
            </a:extLst>
          </p:cNvPr>
          <p:cNvSpPr/>
          <p:nvPr/>
        </p:nvSpPr>
        <p:spPr>
          <a:xfrm>
            <a:off x="6018413" y="2626823"/>
            <a:ext cx="5054138" cy="27566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26" descr="https://ci5.googleusercontent.com/proxy/FiLCF7thDjNtW_IKXjltkPC6Cp3-PxMhWpjADn0o4QDGRpoo1vtyW25w_KLPWDkZHkGFSRgWEyMXUmNt6t57KzZo1nLW2WX6q-GTMs9C9jlGtbYESTjwh-d_LrMlcjHNPNr5O40nQdQHJCXbuiUrj-O7RvfSa1J90BxKyCM=s0-d-e1-ft#https://gallery.mailchimp.com/edec6233881b89b73370f67a4/images/f3142be5-4962-40c8-9572-d41ee10399e3.png">
            <a:extLst>
              <a:ext uri="{FF2B5EF4-FFF2-40B4-BE49-F238E27FC236}">
                <a16:creationId xmlns:a16="http://schemas.microsoft.com/office/drawing/2014/main" id="{9A6D99CD-4A89-4F2D-820D-0A52FF7B07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77" y="4672998"/>
            <a:ext cx="3988053" cy="6948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166D7B3-71F9-49CD-87DC-735F0B052883}"/>
              </a:ext>
            </a:extLst>
          </p:cNvPr>
          <p:cNvSpPr txBox="1"/>
          <p:nvPr/>
        </p:nvSpPr>
        <p:spPr>
          <a:xfrm>
            <a:off x="5253644" y="1712422"/>
            <a:ext cx="4728556" cy="584775"/>
          </a:xfrm>
          <a:prstGeom prst="rect">
            <a:avLst/>
          </a:prstGeom>
          <a:noFill/>
        </p:spPr>
        <p:txBody>
          <a:bodyPr wrap="square" rtlCol="0">
            <a:spAutoFit/>
          </a:bodyPr>
          <a:lstStyle/>
          <a:p>
            <a:r>
              <a:rPr lang="en-CA" sz="3200" b="1" dirty="0"/>
              <a:t>Discussions highlights</a:t>
            </a:r>
            <a:endParaRPr lang="en-CA" sz="3200" b="1" dirty="0">
              <a:solidFill>
                <a:schemeClr val="tx1">
                  <a:lumMod val="95000"/>
                  <a:lumOff val="5000"/>
                </a:schemeClr>
              </a:solidFill>
              <a:latin typeface="Open Sans" panose="020B0606030504020204" pitchFamily="34" charset="0"/>
            </a:endParaRPr>
          </a:p>
        </p:txBody>
      </p:sp>
    </p:spTree>
    <p:extLst>
      <p:ext uri="{BB962C8B-B14F-4D97-AF65-F5344CB8AC3E}">
        <p14:creationId xmlns:p14="http://schemas.microsoft.com/office/powerpoint/2010/main" val="2328203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BD913-281A-4EB2-9E94-871A647E770D}"/>
              </a:ext>
            </a:extLst>
          </p:cNvPr>
          <p:cNvSpPr>
            <a:spLocks noGrp="1"/>
          </p:cNvSpPr>
          <p:nvPr>
            <p:ph type="title"/>
          </p:nvPr>
        </p:nvSpPr>
        <p:spPr/>
        <p:txBody>
          <a:bodyPr/>
          <a:lstStyle/>
          <a:p>
            <a:r>
              <a:rPr lang="en-CA" dirty="0"/>
              <a:t>Data access – Recent acquisitions</a:t>
            </a:r>
          </a:p>
        </p:txBody>
      </p:sp>
      <p:sp>
        <p:nvSpPr>
          <p:cNvPr id="3" name="Content Placeholder 2">
            <a:extLst>
              <a:ext uri="{FF2B5EF4-FFF2-40B4-BE49-F238E27FC236}">
                <a16:creationId xmlns:a16="http://schemas.microsoft.com/office/drawing/2014/main" id="{F2574F7D-63F5-41AC-8AAA-9397882DA553}"/>
              </a:ext>
            </a:extLst>
          </p:cNvPr>
          <p:cNvSpPr>
            <a:spLocks noGrp="1"/>
          </p:cNvSpPr>
          <p:nvPr>
            <p:ph idx="1"/>
          </p:nvPr>
        </p:nvSpPr>
        <p:spPr>
          <a:xfrm>
            <a:off x="698269" y="1690688"/>
            <a:ext cx="10889673" cy="4080419"/>
          </a:xfrm>
        </p:spPr>
        <p:txBody>
          <a:bodyPr numCol="1" spcCol="0">
            <a:normAutofit/>
          </a:bodyPr>
          <a:lstStyle/>
          <a:p>
            <a:r>
              <a:rPr lang="en-CA" dirty="0"/>
              <a:t>Police Resources in Canada</a:t>
            </a:r>
          </a:p>
          <a:p>
            <a:r>
              <a:rPr lang="en-CA" dirty="0"/>
              <a:t>Postal Code Conversion File</a:t>
            </a:r>
          </a:p>
          <a:p>
            <a:r>
              <a:rPr lang="en-CA" dirty="0"/>
              <a:t>CMHC Comprehensive New Home and Rental Market tables</a:t>
            </a:r>
          </a:p>
          <a:p>
            <a:r>
              <a:rPr lang="en-CA" dirty="0"/>
              <a:t>Labour Force Survey estimates</a:t>
            </a:r>
          </a:p>
          <a:p>
            <a:r>
              <a:rPr lang="en-CA" dirty="0"/>
              <a:t>Canadian Business Counts</a:t>
            </a:r>
          </a:p>
          <a:p>
            <a:r>
              <a:rPr lang="en-CA" dirty="0"/>
              <a:t>Insolvency data</a:t>
            </a:r>
          </a:p>
          <a:p>
            <a:r>
              <a:rPr lang="en-CA" dirty="0"/>
              <a:t>updated Non-Mortgage Consumer Debt data</a:t>
            </a:r>
            <a:endParaRPr lang="en-CA" sz="2600" dirty="0">
              <a:solidFill>
                <a:schemeClr val="tx1">
                  <a:lumMod val="75000"/>
                  <a:lumOff val="25000"/>
                </a:schemeClr>
              </a:solidFill>
            </a:endParaRPr>
          </a:p>
        </p:txBody>
      </p:sp>
      <p:sp>
        <p:nvSpPr>
          <p:cNvPr id="4" name="Slide Number Placeholder 3">
            <a:extLst>
              <a:ext uri="{FF2B5EF4-FFF2-40B4-BE49-F238E27FC236}">
                <a16:creationId xmlns:a16="http://schemas.microsoft.com/office/drawing/2014/main" id="{E34BF38B-FA06-4478-8AA0-074243592C63}"/>
              </a:ext>
            </a:extLst>
          </p:cNvPr>
          <p:cNvSpPr>
            <a:spLocks noGrp="1"/>
          </p:cNvSpPr>
          <p:nvPr>
            <p:ph type="sldNum" sz="quarter" idx="12"/>
          </p:nvPr>
        </p:nvSpPr>
        <p:spPr/>
        <p:txBody>
          <a:bodyPr/>
          <a:lstStyle/>
          <a:p>
            <a:fld id="{F0403AF2-F1F3-4D9C-9B78-59E85C22C59D}" type="slidenum">
              <a:rPr lang="en-CA" smtClean="0"/>
              <a:pPr/>
              <a:t>13</a:t>
            </a:fld>
            <a:endParaRPr lang="en-CA" dirty="0"/>
          </a:p>
        </p:txBody>
      </p:sp>
      <p:sp>
        <p:nvSpPr>
          <p:cNvPr id="7" name="Content Placeholder 2">
            <a:extLst>
              <a:ext uri="{FF2B5EF4-FFF2-40B4-BE49-F238E27FC236}">
                <a16:creationId xmlns:a16="http://schemas.microsoft.com/office/drawing/2014/main" id="{8DB4B9A9-3969-4ED2-A81D-7ABEFA3FC3E6}"/>
              </a:ext>
            </a:extLst>
          </p:cNvPr>
          <p:cNvSpPr txBox="1">
            <a:spLocks/>
          </p:cNvSpPr>
          <p:nvPr/>
        </p:nvSpPr>
        <p:spPr>
          <a:xfrm>
            <a:off x="838200" y="5771107"/>
            <a:ext cx="10255136" cy="720323"/>
          </a:xfrm>
          <a:prstGeom prst="rect">
            <a:avLst/>
          </a:prstGeom>
        </p:spPr>
        <p:txBody>
          <a:bodyPr vert="horz" lIns="91440" tIns="45720" rIns="91440" bIns="45720" numCol="1" spcCol="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2600" dirty="0">
                <a:hlinkClick r:id="rId2"/>
              </a:rPr>
              <a:t>Schedule B available at communitydata.ca/</a:t>
            </a:r>
            <a:r>
              <a:rPr lang="en-CA" sz="2600" dirty="0" err="1">
                <a:hlinkClick r:id="rId2"/>
              </a:rPr>
              <a:t>programresources</a:t>
            </a:r>
            <a:endParaRPr lang="en-CA" sz="2600" dirty="0"/>
          </a:p>
        </p:txBody>
      </p:sp>
      <p:pic>
        <p:nvPicPr>
          <p:cNvPr id="2050" name="Picture 2" descr="https://ci3.googleusercontent.com/proxy/UFSoF-SNhzGH31Qcof2Lt63gdxG3-itxL6PYoHnk4MIg0phDd43m-crt7Ee1POtd-IB7ntYtpukOxJsuKQuJ_qHqIvKwG4bCfQ20WaoXswq_XswyODQAs3DzxXRYIK-CkM7ITsUwDvJXjvQz-mJ37h5aunXO08UICyDmo2Q=s0-d-e1-ft#https://gallery.mailchimp.com/edec6233881b89b73370f67a4/images/1d45795d-efd8-4423-878b-179c24338f46.png">
            <a:extLst>
              <a:ext uri="{FF2B5EF4-FFF2-40B4-BE49-F238E27FC236}">
                <a16:creationId xmlns:a16="http://schemas.microsoft.com/office/drawing/2014/main" id="{144CC7D4-0D9D-43E6-A91E-004FD3E8D6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0729" y="1690688"/>
            <a:ext cx="4367213" cy="64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673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BD913-281A-4EB2-9E94-871A647E770D}"/>
              </a:ext>
            </a:extLst>
          </p:cNvPr>
          <p:cNvSpPr>
            <a:spLocks noGrp="1"/>
          </p:cNvSpPr>
          <p:nvPr>
            <p:ph type="title"/>
          </p:nvPr>
        </p:nvSpPr>
        <p:spPr/>
        <p:txBody>
          <a:bodyPr/>
          <a:lstStyle/>
          <a:p>
            <a:r>
              <a:rPr lang="en-CA" dirty="0"/>
              <a:t>Data access – Recent acquisitions</a:t>
            </a:r>
          </a:p>
        </p:txBody>
      </p:sp>
      <p:sp>
        <p:nvSpPr>
          <p:cNvPr id="3" name="Content Placeholder 2">
            <a:extLst>
              <a:ext uri="{FF2B5EF4-FFF2-40B4-BE49-F238E27FC236}">
                <a16:creationId xmlns:a16="http://schemas.microsoft.com/office/drawing/2014/main" id="{F2574F7D-63F5-41AC-8AAA-9397882DA553}"/>
              </a:ext>
            </a:extLst>
          </p:cNvPr>
          <p:cNvSpPr>
            <a:spLocks noGrp="1"/>
          </p:cNvSpPr>
          <p:nvPr>
            <p:ph idx="1"/>
          </p:nvPr>
        </p:nvSpPr>
        <p:spPr>
          <a:xfrm>
            <a:off x="838200" y="1673837"/>
            <a:ext cx="10889673" cy="4080419"/>
          </a:xfrm>
        </p:spPr>
        <p:txBody>
          <a:bodyPr numCol="1" spcCol="0">
            <a:normAutofit/>
          </a:bodyPr>
          <a:lstStyle/>
          <a:p>
            <a:pPr marL="0" indent="0">
              <a:buNone/>
            </a:pPr>
            <a:r>
              <a:rPr lang="en-CA" u="sng" dirty="0"/>
              <a:t>T1FF (taxfiler tables)</a:t>
            </a:r>
          </a:p>
          <a:p>
            <a:pPr lvl="1"/>
            <a:r>
              <a:rPr lang="en-CA" sz="2600" dirty="0">
                <a:solidFill>
                  <a:schemeClr val="tx1">
                    <a:lumMod val="75000"/>
                    <a:lumOff val="25000"/>
                  </a:schemeClr>
                </a:solidFill>
              </a:rPr>
              <a:t>Income of Families</a:t>
            </a:r>
          </a:p>
          <a:p>
            <a:pPr lvl="1"/>
            <a:r>
              <a:rPr lang="en-CA" sz="2600" dirty="0">
                <a:solidFill>
                  <a:schemeClr val="tx1">
                    <a:lumMod val="75000"/>
                    <a:lumOff val="25000"/>
                  </a:schemeClr>
                </a:solidFill>
              </a:rPr>
              <a:t>Income of Individuals</a:t>
            </a:r>
          </a:p>
          <a:p>
            <a:pPr lvl="1"/>
            <a:r>
              <a:rPr lang="en-CA" sz="2600" dirty="0">
                <a:solidFill>
                  <a:schemeClr val="tx1">
                    <a:lumMod val="75000"/>
                    <a:lumOff val="25000"/>
                  </a:schemeClr>
                </a:solidFill>
              </a:rPr>
              <a:t>Income of Seniors</a:t>
            </a:r>
          </a:p>
          <a:p>
            <a:pPr lvl="1"/>
            <a:r>
              <a:rPr lang="en-CA" sz="2600" dirty="0">
                <a:solidFill>
                  <a:schemeClr val="tx1">
                    <a:lumMod val="75000"/>
                    <a:lumOff val="25000"/>
                  </a:schemeClr>
                </a:solidFill>
              </a:rPr>
              <a:t>Financial data and Charitable Donations</a:t>
            </a:r>
          </a:p>
          <a:p>
            <a:pPr marL="0" indent="0">
              <a:buNone/>
            </a:pPr>
            <a:r>
              <a:rPr lang="en-CA" u="sng" dirty="0"/>
              <a:t>Coming Soon</a:t>
            </a:r>
          </a:p>
          <a:p>
            <a:pPr lvl="1"/>
            <a:r>
              <a:rPr lang="en-CA" sz="2600" dirty="0">
                <a:solidFill>
                  <a:schemeClr val="tx1">
                    <a:lumMod val="75000"/>
                    <a:lumOff val="25000"/>
                  </a:schemeClr>
                </a:solidFill>
              </a:rPr>
              <a:t>Income Inequality, Working Poor</a:t>
            </a:r>
          </a:p>
          <a:p>
            <a:pPr lvl="1"/>
            <a:r>
              <a:rPr lang="en-CA" sz="2600" dirty="0">
                <a:solidFill>
                  <a:schemeClr val="tx1">
                    <a:lumMod val="75000"/>
                    <a:lumOff val="25000"/>
                  </a:schemeClr>
                </a:solidFill>
              </a:rPr>
              <a:t>Migration estimates</a:t>
            </a:r>
          </a:p>
        </p:txBody>
      </p:sp>
      <p:sp>
        <p:nvSpPr>
          <p:cNvPr id="4" name="Slide Number Placeholder 3">
            <a:extLst>
              <a:ext uri="{FF2B5EF4-FFF2-40B4-BE49-F238E27FC236}">
                <a16:creationId xmlns:a16="http://schemas.microsoft.com/office/drawing/2014/main" id="{E34BF38B-FA06-4478-8AA0-074243592C63}"/>
              </a:ext>
            </a:extLst>
          </p:cNvPr>
          <p:cNvSpPr>
            <a:spLocks noGrp="1"/>
          </p:cNvSpPr>
          <p:nvPr>
            <p:ph type="sldNum" sz="quarter" idx="12"/>
          </p:nvPr>
        </p:nvSpPr>
        <p:spPr/>
        <p:txBody>
          <a:bodyPr/>
          <a:lstStyle/>
          <a:p>
            <a:fld id="{F0403AF2-F1F3-4D9C-9B78-59E85C22C59D}" type="slidenum">
              <a:rPr lang="en-CA" smtClean="0"/>
              <a:pPr/>
              <a:t>14</a:t>
            </a:fld>
            <a:endParaRPr lang="en-CA" dirty="0"/>
          </a:p>
        </p:txBody>
      </p:sp>
      <p:sp>
        <p:nvSpPr>
          <p:cNvPr id="7" name="Content Placeholder 2">
            <a:extLst>
              <a:ext uri="{FF2B5EF4-FFF2-40B4-BE49-F238E27FC236}">
                <a16:creationId xmlns:a16="http://schemas.microsoft.com/office/drawing/2014/main" id="{8DB4B9A9-3969-4ED2-A81D-7ABEFA3FC3E6}"/>
              </a:ext>
            </a:extLst>
          </p:cNvPr>
          <p:cNvSpPr txBox="1">
            <a:spLocks/>
          </p:cNvSpPr>
          <p:nvPr/>
        </p:nvSpPr>
        <p:spPr>
          <a:xfrm>
            <a:off x="968432" y="5651076"/>
            <a:ext cx="10255136" cy="720323"/>
          </a:xfrm>
          <a:prstGeom prst="rect">
            <a:avLst/>
          </a:prstGeom>
        </p:spPr>
        <p:txBody>
          <a:bodyPr vert="horz" lIns="91440" tIns="45720" rIns="91440" bIns="45720" numCol="1" spcCol="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2600" dirty="0">
                <a:hlinkClick r:id="rId2"/>
              </a:rPr>
              <a:t>Schedule B available at communitydata.ca/</a:t>
            </a:r>
            <a:r>
              <a:rPr lang="en-CA" sz="2600" dirty="0" err="1">
                <a:hlinkClick r:id="rId2"/>
              </a:rPr>
              <a:t>programresources</a:t>
            </a:r>
            <a:endParaRPr lang="en-CA" sz="2600" dirty="0"/>
          </a:p>
        </p:txBody>
      </p:sp>
      <p:pic>
        <p:nvPicPr>
          <p:cNvPr id="8" name="Picture 2" descr="https://ci3.googleusercontent.com/proxy/UFSoF-SNhzGH31Qcof2Lt63gdxG3-itxL6PYoHnk4MIg0phDd43m-crt7Ee1POtd-IB7ntYtpukOxJsuKQuJ_qHqIvKwG4bCfQ20WaoXswq_XswyODQAs3DzxXRYIK-CkM7ITsUwDvJXjvQz-mJ37h5aunXO08UICyDmo2Q=s0-d-e1-ft#https://gallery.mailchimp.com/edec6233881b89b73370f67a4/images/1d45795d-efd8-4423-878b-179c24338f46.png">
            <a:extLst>
              <a:ext uri="{FF2B5EF4-FFF2-40B4-BE49-F238E27FC236}">
                <a16:creationId xmlns:a16="http://schemas.microsoft.com/office/drawing/2014/main" id="{D4E1C47F-7058-4ECF-838D-D36B035642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0729" y="1690688"/>
            <a:ext cx="4367213" cy="64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10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5BBD7-B971-43C7-A078-9D3FC500160B}"/>
              </a:ext>
            </a:extLst>
          </p:cNvPr>
          <p:cNvSpPr>
            <a:spLocks noGrp="1"/>
          </p:cNvSpPr>
          <p:nvPr>
            <p:ph type="title"/>
          </p:nvPr>
        </p:nvSpPr>
        <p:spPr/>
        <p:txBody>
          <a:bodyPr/>
          <a:lstStyle/>
          <a:p>
            <a:r>
              <a:rPr lang="en-CA" dirty="0"/>
              <a:t>Custom geographies</a:t>
            </a:r>
          </a:p>
        </p:txBody>
      </p:sp>
      <p:sp>
        <p:nvSpPr>
          <p:cNvPr id="3" name="Content Placeholder 2">
            <a:extLst>
              <a:ext uri="{FF2B5EF4-FFF2-40B4-BE49-F238E27FC236}">
                <a16:creationId xmlns:a16="http://schemas.microsoft.com/office/drawing/2014/main" id="{EE142566-33ED-4510-AA0C-1E83857B294A}"/>
              </a:ext>
            </a:extLst>
          </p:cNvPr>
          <p:cNvSpPr>
            <a:spLocks noGrp="1"/>
          </p:cNvSpPr>
          <p:nvPr>
            <p:ph idx="1"/>
          </p:nvPr>
        </p:nvSpPr>
        <p:spPr>
          <a:xfrm>
            <a:off x="2981738" y="1825625"/>
            <a:ext cx="8372061" cy="4351338"/>
          </a:xfrm>
        </p:spPr>
        <p:txBody>
          <a:bodyPr/>
          <a:lstStyle/>
          <a:p>
            <a:r>
              <a:rPr lang="en-CA" dirty="0"/>
              <a:t>Geocoding progress</a:t>
            </a:r>
          </a:p>
          <a:p>
            <a:r>
              <a:rPr lang="en-CA" dirty="0"/>
              <a:t>Production system delayed – operational by October 25</a:t>
            </a:r>
            <a:r>
              <a:rPr lang="en-CA" baseline="30000" dirty="0"/>
              <a:t>th  </a:t>
            </a:r>
            <a:r>
              <a:rPr lang="en-CA" dirty="0"/>
              <a:t>(we hope!)</a:t>
            </a:r>
          </a:p>
          <a:p>
            <a:r>
              <a:rPr lang="en-CA" dirty="0"/>
              <a:t>Tables will be produced by community</a:t>
            </a:r>
          </a:p>
          <a:p>
            <a:r>
              <a:rPr lang="en-CA" dirty="0"/>
              <a:t>Review process will begin early October</a:t>
            </a:r>
          </a:p>
          <a:p>
            <a:r>
              <a:rPr lang="en-CA" b="1" dirty="0">
                <a:solidFill>
                  <a:schemeClr val="tx1">
                    <a:lumMod val="75000"/>
                    <a:lumOff val="25000"/>
                  </a:schemeClr>
                </a:solidFill>
              </a:rPr>
              <a:t>LEADS WILL BE CONTACTED FOR SIGN-OFF!</a:t>
            </a:r>
          </a:p>
          <a:p>
            <a:pPr marL="0" indent="0">
              <a:buNone/>
            </a:pPr>
            <a:endParaRPr lang="en-CA" dirty="0"/>
          </a:p>
        </p:txBody>
      </p:sp>
      <p:sp>
        <p:nvSpPr>
          <p:cNvPr id="4" name="Slide Number Placeholder 3">
            <a:extLst>
              <a:ext uri="{FF2B5EF4-FFF2-40B4-BE49-F238E27FC236}">
                <a16:creationId xmlns:a16="http://schemas.microsoft.com/office/drawing/2014/main" id="{73C69390-3DBB-4076-9D29-D7C4D9D788F1}"/>
              </a:ext>
            </a:extLst>
          </p:cNvPr>
          <p:cNvSpPr>
            <a:spLocks noGrp="1"/>
          </p:cNvSpPr>
          <p:nvPr>
            <p:ph type="sldNum" sz="quarter" idx="12"/>
          </p:nvPr>
        </p:nvSpPr>
        <p:spPr/>
        <p:txBody>
          <a:bodyPr/>
          <a:lstStyle/>
          <a:p>
            <a:fld id="{F0403AF2-F1F3-4D9C-9B78-59E85C22C59D}" type="slidenum">
              <a:rPr lang="en-CA" smtClean="0"/>
              <a:pPr/>
              <a:t>15</a:t>
            </a:fld>
            <a:endParaRPr lang="en-CA"/>
          </a:p>
        </p:txBody>
      </p:sp>
      <p:pic>
        <p:nvPicPr>
          <p:cNvPr id="5" name="Picture 4">
            <a:extLst>
              <a:ext uri="{FF2B5EF4-FFF2-40B4-BE49-F238E27FC236}">
                <a16:creationId xmlns:a16="http://schemas.microsoft.com/office/drawing/2014/main" id="{3CDE7156-4535-4AE8-AF78-9E1B607F176F}"/>
              </a:ext>
            </a:extLst>
          </p:cNvPr>
          <p:cNvPicPr>
            <a:picLocks noChangeAspect="1"/>
          </p:cNvPicPr>
          <p:nvPr/>
        </p:nvPicPr>
        <p:blipFill>
          <a:blip r:embed="rId2"/>
          <a:stretch>
            <a:fillRect/>
          </a:stretch>
        </p:blipFill>
        <p:spPr>
          <a:xfrm>
            <a:off x="736733" y="1913074"/>
            <a:ext cx="2100751" cy="2758679"/>
          </a:xfrm>
          <a:prstGeom prst="rect">
            <a:avLst/>
          </a:prstGeom>
        </p:spPr>
      </p:pic>
    </p:spTree>
    <p:extLst>
      <p:ext uri="{BB962C8B-B14F-4D97-AF65-F5344CB8AC3E}">
        <p14:creationId xmlns:p14="http://schemas.microsoft.com/office/powerpoint/2010/main" val="84365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A994-1238-42F9-9F40-EFCDB6804521}"/>
              </a:ext>
            </a:extLst>
          </p:cNvPr>
          <p:cNvSpPr>
            <a:spLocks noGrp="1"/>
          </p:cNvSpPr>
          <p:nvPr>
            <p:ph type="title"/>
          </p:nvPr>
        </p:nvSpPr>
        <p:spPr>
          <a:xfrm>
            <a:off x="838200" y="298623"/>
            <a:ext cx="10515600" cy="1325563"/>
          </a:xfrm>
        </p:spPr>
        <p:txBody>
          <a:bodyPr/>
          <a:lstStyle/>
          <a:p>
            <a:r>
              <a:rPr lang="en-CA" dirty="0"/>
              <a:t>Census priority setting</a:t>
            </a:r>
          </a:p>
        </p:txBody>
      </p:sp>
      <p:sp>
        <p:nvSpPr>
          <p:cNvPr id="3" name="Content Placeholder 2">
            <a:extLst>
              <a:ext uri="{FF2B5EF4-FFF2-40B4-BE49-F238E27FC236}">
                <a16:creationId xmlns:a16="http://schemas.microsoft.com/office/drawing/2014/main" id="{4301ABDA-52F1-455C-A5C7-215924CD937C}"/>
              </a:ext>
            </a:extLst>
          </p:cNvPr>
          <p:cNvSpPr>
            <a:spLocks noGrp="1"/>
          </p:cNvSpPr>
          <p:nvPr>
            <p:ph idx="1"/>
          </p:nvPr>
        </p:nvSpPr>
        <p:spPr>
          <a:xfrm>
            <a:off x="838200" y="1925375"/>
            <a:ext cx="8322425" cy="3860280"/>
          </a:xfrm>
        </p:spPr>
        <p:txBody>
          <a:bodyPr>
            <a:normAutofit/>
          </a:bodyPr>
          <a:lstStyle/>
          <a:p>
            <a:pPr marL="0" indent="0">
              <a:buNone/>
            </a:pPr>
            <a:r>
              <a:rPr lang="en-CA" dirty="0"/>
              <a:t>Ensure that high priority tables will be acquired</a:t>
            </a:r>
          </a:p>
          <a:p>
            <a:pPr marL="0" indent="0">
              <a:buNone/>
            </a:pPr>
            <a:endParaRPr lang="en-CA" dirty="0"/>
          </a:p>
          <a:p>
            <a:pPr marL="0" indent="0">
              <a:buNone/>
            </a:pPr>
            <a:r>
              <a:rPr lang="en-CA" dirty="0"/>
              <a:t>DPAWG will evaluate items with no download history</a:t>
            </a:r>
          </a:p>
          <a:p>
            <a:pPr marL="0" indent="0">
              <a:buNone/>
            </a:pPr>
            <a:endParaRPr lang="en-CA" dirty="0"/>
          </a:p>
          <a:p>
            <a:pPr marL="0" indent="0">
              <a:buNone/>
            </a:pPr>
            <a:r>
              <a:rPr lang="en-CA" u="sng" dirty="0"/>
              <a:t>By October 4</a:t>
            </a:r>
            <a:r>
              <a:rPr lang="en-CA" u="sng" baseline="30000" dirty="0"/>
              <a:t>th</a:t>
            </a:r>
            <a:r>
              <a:rPr lang="en-CA" dirty="0"/>
              <a:t>:</a:t>
            </a:r>
          </a:p>
          <a:p>
            <a:r>
              <a:rPr lang="en-CA" dirty="0"/>
              <a:t>Start order for 2 income tables and 1 CPP table</a:t>
            </a:r>
          </a:p>
          <a:p>
            <a:pPr marL="0" indent="0">
              <a:buNone/>
            </a:pPr>
            <a:endParaRPr lang="en-CA" dirty="0"/>
          </a:p>
        </p:txBody>
      </p:sp>
      <p:sp>
        <p:nvSpPr>
          <p:cNvPr id="4" name="Slide Number Placeholder 3">
            <a:extLst>
              <a:ext uri="{FF2B5EF4-FFF2-40B4-BE49-F238E27FC236}">
                <a16:creationId xmlns:a16="http://schemas.microsoft.com/office/drawing/2014/main" id="{F4B56F24-1EC2-41E7-91C6-1B9525D47EA2}"/>
              </a:ext>
            </a:extLst>
          </p:cNvPr>
          <p:cNvSpPr>
            <a:spLocks noGrp="1"/>
          </p:cNvSpPr>
          <p:nvPr>
            <p:ph type="sldNum" sz="quarter" idx="12"/>
          </p:nvPr>
        </p:nvSpPr>
        <p:spPr/>
        <p:txBody>
          <a:bodyPr/>
          <a:lstStyle/>
          <a:p>
            <a:fld id="{F0403AF2-F1F3-4D9C-9B78-59E85C22C59D}" type="slidenum">
              <a:rPr lang="en-CA" smtClean="0"/>
              <a:pPr/>
              <a:t>16</a:t>
            </a:fld>
            <a:endParaRPr lang="en-CA"/>
          </a:p>
        </p:txBody>
      </p:sp>
      <p:pic>
        <p:nvPicPr>
          <p:cNvPr id="4098" name="Picture 2" descr="Image result for top 40">
            <a:extLst>
              <a:ext uri="{FF2B5EF4-FFF2-40B4-BE49-F238E27FC236}">
                <a16:creationId xmlns:a16="http://schemas.microsoft.com/office/drawing/2014/main" id="{68CA5BFC-AF09-424E-8F53-0577697F12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4833" y="1878484"/>
            <a:ext cx="1947733" cy="1947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60E9A1B-4201-4518-A77E-AD49F04ED61B}"/>
              </a:ext>
            </a:extLst>
          </p:cNvPr>
          <p:cNvSpPr txBox="1"/>
          <p:nvPr/>
        </p:nvSpPr>
        <p:spPr>
          <a:xfrm>
            <a:off x="9626128" y="3857107"/>
            <a:ext cx="2442556" cy="307777"/>
          </a:xfrm>
          <a:prstGeom prst="rect">
            <a:avLst/>
          </a:prstGeom>
          <a:noFill/>
        </p:spPr>
        <p:txBody>
          <a:bodyPr wrap="square" rtlCol="0">
            <a:spAutoFit/>
          </a:bodyPr>
          <a:lstStyle/>
          <a:p>
            <a:r>
              <a:rPr lang="en-CA" sz="1400" dirty="0">
                <a:hlinkClick r:id="rId3"/>
              </a:rPr>
              <a:t>Image credit: 1.fm</a:t>
            </a:r>
            <a:endParaRPr lang="en-CA" sz="1400" dirty="0"/>
          </a:p>
        </p:txBody>
      </p:sp>
    </p:spTree>
    <p:extLst>
      <p:ext uri="{BB962C8B-B14F-4D97-AF65-F5344CB8AC3E}">
        <p14:creationId xmlns:p14="http://schemas.microsoft.com/office/powerpoint/2010/main" val="3782479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A994-1238-42F9-9F40-EFCDB6804521}"/>
              </a:ext>
            </a:extLst>
          </p:cNvPr>
          <p:cNvSpPr>
            <a:spLocks noGrp="1"/>
          </p:cNvSpPr>
          <p:nvPr>
            <p:ph type="title"/>
          </p:nvPr>
        </p:nvSpPr>
        <p:spPr>
          <a:xfrm>
            <a:off x="838200" y="298623"/>
            <a:ext cx="10515600" cy="1325563"/>
          </a:xfrm>
        </p:spPr>
        <p:txBody>
          <a:bodyPr/>
          <a:lstStyle/>
          <a:p>
            <a:r>
              <a:rPr lang="en-CA" dirty="0"/>
              <a:t>Census priority setting</a:t>
            </a:r>
          </a:p>
        </p:txBody>
      </p:sp>
      <p:sp>
        <p:nvSpPr>
          <p:cNvPr id="3" name="Content Placeholder 2">
            <a:extLst>
              <a:ext uri="{FF2B5EF4-FFF2-40B4-BE49-F238E27FC236}">
                <a16:creationId xmlns:a16="http://schemas.microsoft.com/office/drawing/2014/main" id="{4301ABDA-52F1-455C-A5C7-215924CD937C}"/>
              </a:ext>
            </a:extLst>
          </p:cNvPr>
          <p:cNvSpPr>
            <a:spLocks noGrp="1"/>
          </p:cNvSpPr>
          <p:nvPr>
            <p:ph idx="1"/>
          </p:nvPr>
        </p:nvSpPr>
        <p:spPr>
          <a:xfrm>
            <a:off x="838200" y="1825624"/>
            <a:ext cx="8322425" cy="4774681"/>
          </a:xfrm>
        </p:spPr>
        <p:txBody>
          <a:bodyPr>
            <a:normAutofit/>
          </a:bodyPr>
          <a:lstStyle/>
          <a:p>
            <a:pPr marL="0" indent="0">
              <a:buNone/>
            </a:pPr>
            <a:r>
              <a:rPr lang="en-CA" u="sng" dirty="0"/>
              <a:t>By October 25</a:t>
            </a:r>
            <a:r>
              <a:rPr lang="en-CA" u="sng" baseline="30000" dirty="0"/>
              <a:t>th</a:t>
            </a:r>
            <a:r>
              <a:rPr lang="en-CA" dirty="0"/>
              <a:t>:</a:t>
            </a:r>
          </a:p>
          <a:p>
            <a:r>
              <a:rPr lang="en-CA" dirty="0"/>
              <a:t>Start order for 8 tables at standard geographies</a:t>
            </a:r>
          </a:p>
          <a:p>
            <a:pPr lvl="1"/>
            <a:r>
              <a:rPr lang="en-CA" dirty="0">
                <a:solidFill>
                  <a:schemeClr val="tx1">
                    <a:lumMod val="75000"/>
                    <a:lumOff val="25000"/>
                  </a:schemeClr>
                </a:solidFill>
              </a:rPr>
              <a:t>2 CPP</a:t>
            </a:r>
          </a:p>
          <a:p>
            <a:pPr lvl="1"/>
            <a:r>
              <a:rPr lang="en-CA" dirty="0">
                <a:solidFill>
                  <a:schemeClr val="tx1">
                    <a:lumMod val="75000"/>
                    <a:lumOff val="25000"/>
                  </a:schemeClr>
                </a:solidFill>
              </a:rPr>
              <a:t>2 Immigration &amp; Ethnocultural diversity </a:t>
            </a:r>
          </a:p>
          <a:p>
            <a:pPr lvl="1"/>
            <a:r>
              <a:rPr lang="en-CA" dirty="0">
                <a:solidFill>
                  <a:schemeClr val="tx1">
                    <a:lumMod val="75000"/>
                    <a:lumOff val="25000"/>
                  </a:schemeClr>
                </a:solidFill>
              </a:rPr>
              <a:t>4 Income &amp; Housing</a:t>
            </a:r>
          </a:p>
          <a:p>
            <a:r>
              <a:rPr lang="en-CA" dirty="0"/>
              <a:t>Start order for 3 tables at custom geographies</a:t>
            </a:r>
          </a:p>
          <a:p>
            <a:pPr lvl="1"/>
            <a:r>
              <a:rPr lang="en-CA" dirty="0">
                <a:solidFill>
                  <a:schemeClr val="tx1">
                    <a:lumMod val="75000"/>
                    <a:lumOff val="25000"/>
                  </a:schemeClr>
                </a:solidFill>
              </a:rPr>
              <a:t>Age &amp; Sex</a:t>
            </a:r>
          </a:p>
          <a:p>
            <a:pPr lvl="1"/>
            <a:r>
              <a:rPr lang="en-CA" dirty="0">
                <a:solidFill>
                  <a:schemeClr val="tx1">
                    <a:lumMod val="75000"/>
                    <a:lumOff val="25000"/>
                  </a:schemeClr>
                </a:solidFill>
              </a:rPr>
              <a:t>1 Immigration &amp; Ethnocultural diversity</a:t>
            </a:r>
          </a:p>
          <a:p>
            <a:pPr lvl="1"/>
            <a:r>
              <a:rPr lang="en-CA" dirty="0">
                <a:solidFill>
                  <a:schemeClr val="tx1">
                    <a:lumMod val="75000"/>
                    <a:lumOff val="25000"/>
                  </a:schemeClr>
                </a:solidFill>
              </a:rPr>
              <a:t>1 Income &amp; Housing</a:t>
            </a:r>
          </a:p>
          <a:p>
            <a:pPr marL="0" indent="0">
              <a:buNone/>
            </a:pPr>
            <a:endParaRPr lang="en-CA" dirty="0">
              <a:solidFill>
                <a:schemeClr val="tx1">
                  <a:lumMod val="65000"/>
                  <a:lumOff val="35000"/>
                </a:schemeClr>
              </a:solidFill>
            </a:endParaRPr>
          </a:p>
          <a:p>
            <a:pPr marL="457200" lvl="1" indent="0">
              <a:buNone/>
            </a:pPr>
            <a:endParaRPr lang="en-CA"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F4B56F24-1EC2-41E7-91C6-1B9525D47EA2}"/>
              </a:ext>
            </a:extLst>
          </p:cNvPr>
          <p:cNvSpPr>
            <a:spLocks noGrp="1"/>
          </p:cNvSpPr>
          <p:nvPr>
            <p:ph type="sldNum" sz="quarter" idx="12"/>
          </p:nvPr>
        </p:nvSpPr>
        <p:spPr/>
        <p:txBody>
          <a:bodyPr/>
          <a:lstStyle/>
          <a:p>
            <a:fld id="{F0403AF2-F1F3-4D9C-9B78-59E85C22C59D}" type="slidenum">
              <a:rPr lang="en-CA" smtClean="0"/>
              <a:pPr/>
              <a:t>17</a:t>
            </a:fld>
            <a:endParaRPr lang="en-CA"/>
          </a:p>
        </p:txBody>
      </p:sp>
      <p:pic>
        <p:nvPicPr>
          <p:cNvPr id="4098" name="Picture 2" descr="Image result for top 40">
            <a:extLst>
              <a:ext uri="{FF2B5EF4-FFF2-40B4-BE49-F238E27FC236}">
                <a16:creationId xmlns:a16="http://schemas.microsoft.com/office/drawing/2014/main" id="{68CA5BFC-AF09-424E-8F53-0577697F12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4833" y="1878484"/>
            <a:ext cx="1947733" cy="1947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60E9A1B-4201-4518-A77E-AD49F04ED61B}"/>
              </a:ext>
            </a:extLst>
          </p:cNvPr>
          <p:cNvSpPr txBox="1"/>
          <p:nvPr/>
        </p:nvSpPr>
        <p:spPr>
          <a:xfrm>
            <a:off x="9626128" y="3857107"/>
            <a:ext cx="2442556" cy="307777"/>
          </a:xfrm>
          <a:prstGeom prst="rect">
            <a:avLst/>
          </a:prstGeom>
          <a:noFill/>
        </p:spPr>
        <p:txBody>
          <a:bodyPr wrap="square" rtlCol="0">
            <a:spAutoFit/>
          </a:bodyPr>
          <a:lstStyle/>
          <a:p>
            <a:r>
              <a:rPr lang="en-CA" sz="1400" dirty="0">
                <a:hlinkClick r:id="rId3"/>
              </a:rPr>
              <a:t>Image credit: 1.fm</a:t>
            </a:r>
            <a:endParaRPr lang="en-CA" sz="1400" dirty="0"/>
          </a:p>
        </p:txBody>
      </p:sp>
    </p:spTree>
    <p:extLst>
      <p:ext uri="{BB962C8B-B14F-4D97-AF65-F5344CB8AC3E}">
        <p14:creationId xmlns:p14="http://schemas.microsoft.com/office/powerpoint/2010/main" val="818494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A994-1238-42F9-9F40-EFCDB6804521}"/>
              </a:ext>
            </a:extLst>
          </p:cNvPr>
          <p:cNvSpPr>
            <a:spLocks noGrp="1"/>
          </p:cNvSpPr>
          <p:nvPr>
            <p:ph type="title"/>
          </p:nvPr>
        </p:nvSpPr>
        <p:spPr>
          <a:xfrm>
            <a:off x="838200" y="298623"/>
            <a:ext cx="10515600" cy="1325563"/>
          </a:xfrm>
        </p:spPr>
        <p:txBody>
          <a:bodyPr/>
          <a:lstStyle/>
          <a:p>
            <a:r>
              <a:rPr lang="en-CA" dirty="0"/>
              <a:t>Census priority setting</a:t>
            </a:r>
          </a:p>
        </p:txBody>
      </p:sp>
      <p:sp>
        <p:nvSpPr>
          <p:cNvPr id="3" name="Content Placeholder 2">
            <a:extLst>
              <a:ext uri="{FF2B5EF4-FFF2-40B4-BE49-F238E27FC236}">
                <a16:creationId xmlns:a16="http://schemas.microsoft.com/office/drawing/2014/main" id="{4301ABDA-52F1-455C-A5C7-215924CD937C}"/>
              </a:ext>
            </a:extLst>
          </p:cNvPr>
          <p:cNvSpPr>
            <a:spLocks noGrp="1"/>
          </p:cNvSpPr>
          <p:nvPr>
            <p:ph idx="1"/>
          </p:nvPr>
        </p:nvSpPr>
        <p:spPr>
          <a:xfrm>
            <a:off x="838200" y="1825624"/>
            <a:ext cx="8322425" cy="4774681"/>
          </a:xfrm>
        </p:spPr>
        <p:txBody>
          <a:bodyPr>
            <a:normAutofit/>
          </a:bodyPr>
          <a:lstStyle/>
          <a:p>
            <a:pPr marL="0" indent="0">
              <a:buNone/>
            </a:pPr>
            <a:r>
              <a:rPr lang="en-CA" u="sng" dirty="0"/>
              <a:t>By November 29</a:t>
            </a:r>
            <a:r>
              <a:rPr lang="en-CA" u="sng" baseline="30000" dirty="0"/>
              <a:t>th</a:t>
            </a:r>
            <a:r>
              <a:rPr lang="en-CA" dirty="0"/>
              <a:t>:</a:t>
            </a:r>
          </a:p>
          <a:p>
            <a:r>
              <a:rPr lang="en-CA" dirty="0"/>
              <a:t>Start order for 28 tables at standard geographies</a:t>
            </a:r>
          </a:p>
          <a:p>
            <a:pPr lvl="1"/>
            <a:r>
              <a:rPr lang="en-CA" dirty="0">
                <a:solidFill>
                  <a:schemeClr val="tx1">
                    <a:lumMod val="75000"/>
                    <a:lumOff val="25000"/>
                  </a:schemeClr>
                </a:solidFill>
              </a:rPr>
              <a:t>15 Profiles (standard and TGP)</a:t>
            </a:r>
          </a:p>
          <a:p>
            <a:pPr lvl="1"/>
            <a:r>
              <a:rPr lang="en-CA" dirty="0">
                <a:solidFill>
                  <a:schemeClr val="tx1">
                    <a:lumMod val="75000"/>
                    <a:lumOff val="25000"/>
                  </a:schemeClr>
                </a:solidFill>
              </a:rPr>
              <a:t>3 CPP</a:t>
            </a:r>
          </a:p>
          <a:p>
            <a:pPr lvl="1"/>
            <a:r>
              <a:rPr lang="en-CA" dirty="0">
                <a:solidFill>
                  <a:schemeClr val="tx1">
                    <a:lumMod val="75000"/>
                    <a:lumOff val="25000"/>
                  </a:schemeClr>
                </a:solidFill>
              </a:rPr>
              <a:t>5 Education &amp; Labour</a:t>
            </a:r>
          </a:p>
          <a:p>
            <a:pPr lvl="1"/>
            <a:r>
              <a:rPr lang="en-CA" dirty="0">
                <a:solidFill>
                  <a:schemeClr val="tx1">
                    <a:lumMod val="75000"/>
                    <a:lumOff val="25000"/>
                  </a:schemeClr>
                </a:solidFill>
              </a:rPr>
              <a:t>2 Immigration &amp; Ethnocultural diversity </a:t>
            </a:r>
          </a:p>
          <a:p>
            <a:pPr lvl="1"/>
            <a:r>
              <a:rPr lang="en-CA" dirty="0">
                <a:solidFill>
                  <a:schemeClr val="tx1">
                    <a:lumMod val="75000"/>
                    <a:lumOff val="25000"/>
                  </a:schemeClr>
                </a:solidFill>
              </a:rPr>
              <a:t>2 Income &amp; Housing</a:t>
            </a:r>
          </a:p>
          <a:p>
            <a:pPr lvl="1"/>
            <a:r>
              <a:rPr lang="en-CA" dirty="0">
                <a:solidFill>
                  <a:schemeClr val="tx1">
                    <a:lumMod val="75000"/>
                    <a:lumOff val="25000"/>
                  </a:schemeClr>
                </a:solidFill>
              </a:rPr>
              <a:t>1 Mobility &amp; Migration</a:t>
            </a:r>
          </a:p>
          <a:p>
            <a:pPr marL="0" indent="0">
              <a:buNone/>
            </a:pPr>
            <a:endParaRPr lang="en-CA"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F4B56F24-1EC2-41E7-91C6-1B9525D47EA2}"/>
              </a:ext>
            </a:extLst>
          </p:cNvPr>
          <p:cNvSpPr>
            <a:spLocks noGrp="1"/>
          </p:cNvSpPr>
          <p:nvPr>
            <p:ph type="sldNum" sz="quarter" idx="12"/>
          </p:nvPr>
        </p:nvSpPr>
        <p:spPr/>
        <p:txBody>
          <a:bodyPr/>
          <a:lstStyle/>
          <a:p>
            <a:fld id="{F0403AF2-F1F3-4D9C-9B78-59E85C22C59D}" type="slidenum">
              <a:rPr lang="en-CA" smtClean="0"/>
              <a:pPr/>
              <a:t>18</a:t>
            </a:fld>
            <a:endParaRPr lang="en-CA"/>
          </a:p>
        </p:txBody>
      </p:sp>
      <p:pic>
        <p:nvPicPr>
          <p:cNvPr id="4098" name="Picture 2" descr="Image result for top 40">
            <a:extLst>
              <a:ext uri="{FF2B5EF4-FFF2-40B4-BE49-F238E27FC236}">
                <a16:creationId xmlns:a16="http://schemas.microsoft.com/office/drawing/2014/main" id="{68CA5BFC-AF09-424E-8F53-0577697F12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4833" y="1878484"/>
            <a:ext cx="1947733" cy="1947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60E9A1B-4201-4518-A77E-AD49F04ED61B}"/>
              </a:ext>
            </a:extLst>
          </p:cNvPr>
          <p:cNvSpPr txBox="1"/>
          <p:nvPr/>
        </p:nvSpPr>
        <p:spPr>
          <a:xfrm>
            <a:off x="9626128" y="3857107"/>
            <a:ext cx="2442556" cy="307777"/>
          </a:xfrm>
          <a:prstGeom prst="rect">
            <a:avLst/>
          </a:prstGeom>
          <a:noFill/>
        </p:spPr>
        <p:txBody>
          <a:bodyPr wrap="square" rtlCol="0">
            <a:spAutoFit/>
          </a:bodyPr>
          <a:lstStyle/>
          <a:p>
            <a:r>
              <a:rPr lang="en-CA" sz="1400" dirty="0">
                <a:hlinkClick r:id="rId3"/>
              </a:rPr>
              <a:t>Image credit: 1.fm</a:t>
            </a:r>
            <a:endParaRPr lang="en-CA" sz="1400" dirty="0"/>
          </a:p>
        </p:txBody>
      </p:sp>
    </p:spTree>
    <p:extLst>
      <p:ext uri="{BB962C8B-B14F-4D97-AF65-F5344CB8AC3E}">
        <p14:creationId xmlns:p14="http://schemas.microsoft.com/office/powerpoint/2010/main" val="587422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A994-1238-42F9-9F40-EFCDB6804521}"/>
              </a:ext>
            </a:extLst>
          </p:cNvPr>
          <p:cNvSpPr>
            <a:spLocks noGrp="1"/>
          </p:cNvSpPr>
          <p:nvPr>
            <p:ph type="title"/>
          </p:nvPr>
        </p:nvSpPr>
        <p:spPr>
          <a:xfrm>
            <a:off x="838200" y="298623"/>
            <a:ext cx="10515600" cy="1325563"/>
          </a:xfrm>
        </p:spPr>
        <p:txBody>
          <a:bodyPr/>
          <a:lstStyle/>
          <a:p>
            <a:r>
              <a:rPr lang="en-CA" dirty="0"/>
              <a:t>Census priority setting</a:t>
            </a:r>
          </a:p>
        </p:txBody>
      </p:sp>
      <p:sp>
        <p:nvSpPr>
          <p:cNvPr id="3" name="Content Placeholder 2">
            <a:extLst>
              <a:ext uri="{FF2B5EF4-FFF2-40B4-BE49-F238E27FC236}">
                <a16:creationId xmlns:a16="http://schemas.microsoft.com/office/drawing/2014/main" id="{4301ABDA-52F1-455C-A5C7-215924CD937C}"/>
              </a:ext>
            </a:extLst>
          </p:cNvPr>
          <p:cNvSpPr>
            <a:spLocks noGrp="1"/>
          </p:cNvSpPr>
          <p:nvPr>
            <p:ph idx="1"/>
          </p:nvPr>
        </p:nvSpPr>
        <p:spPr>
          <a:xfrm>
            <a:off x="838200" y="1825624"/>
            <a:ext cx="8322425" cy="4774681"/>
          </a:xfrm>
        </p:spPr>
        <p:txBody>
          <a:bodyPr>
            <a:normAutofit/>
          </a:bodyPr>
          <a:lstStyle/>
          <a:p>
            <a:pPr marL="0" indent="0">
              <a:buNone/>
            </a:pPr>
            <a:r>
              <a:rPr lang="en-CA" u="sng" dirty="0"/>
              <a:t>By November 29</a:t>
            </a:r>
            <a:r>
              <a:rPr lang="en-CA" u="sng" baseline="30000" dirty="0"/>
              <a:t>th</a:t>
            </a:r>
            <a:r>
              <a:rPr lang="en-CA" dirty="0"/>
              <a:t>:</a:t>
            </a:r>
          </a:p>
          <a:p>
            <a:r>
              <a:rPr lang="en-CA" dirty="0"/>
              <a:t>Start order for 16 tables at custom geographies</a:t>
            </a:r>
          </a:p>
          <a:p>
            <a:pPr lvl="1"/>
            <a:r>
              <a:rPr lang="en-CA" dirty="0">
                <a:solidFill>
                  <a:schemeClr val="tx1">
                    <a:lumMod val="75000"/>
                    <a:lumOff val="25000"/>
                  </a:schemeClr>
                </a:solidFill>
              </a:rPr>
              <a:t>14 Profiles (standard &amp; TGP)</a:t>
            </a:r>
          </a:p>
          <a:p>
            <a:pPr lvl="1"/>
            <a:r>
              <a:rPr lang="en-CA" dirty="0">
                <a:solidFill>
                  <a:schemeClr val="tx1">
                    <a:lumMod val="75000"/>
                    <a:lumOff val="25000"/>
                  </a:schemeClr>
                </a:solidFill>
              </a:rPr>
              <a:t>1 CPP</a:t>
            </a:r>
          </a:p>
          <a:p>
            <a:pPr lvl="1"/>
            <a:r>
              <a:rPr lang="en-CA" dirty="0">
                <a:solidFill>
                  <a:schemeClr val="tx1">
                    <a:lumMod val="75000"/>
                    <a:lumOff val="25000"/>
                  </a:schemeClr>
                </a:solidFill>
              </a:rPr>
              <a:t>1 Income &amp; Housing</a:t>
            </a:r>
          </a:p>
          <a:p>
            <a:pPr lvl="1"/>
            <a:endParaRPr lang="en-CA" dirty="0">
              <a:solidFill>
                <a:schemeClr val="tx1">
                  <a:lumMod val="75000"/>
                  <a:lumOff val="25000"/>
                </a:schemeClr>
              </a:solidFill>
            </a:endParaRPr>
          </a:p>
          <a:p>
            <a:r>
              <a:rPr lang="en-CA" dirty="0"/>
              <a:t>Begin pricing remainder of order</a:t>
            </a:r>
          </a:p>
          <a:p>
            <a:pPr marL="0" indent="0">
              <a:buNone/>
            </a:pPr>
            <a:endParaRPr lang="en-CA" dirty="0">
              <a:solidFill>
                <a:schemeClr val="tx1">
                  <a:lumMod val="65000"/>
                  <a:lumOff val="35000"/>
                </a:schemeClr>
              </a:solidFill>
            </a:endParaRPr>
          </a:p>
          <a:p>
            <a:pPr marL="457200" lvl="1" indent="0">
              <a:buNone/>
            </a:pPr>
            <a:endParaRPr lang="en-CA"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F4B56F24-1EC2-41E7-91C6-1B9525D47EA2}"/>
              </a:ext>
            </a:extLst>
          </p:cNvPr>
          <p:cNvSpPr>
            <a:spLocks noGrp="1"/>
          </p:cNvSpPr>
          <p:nvPr>
            <p:ph type="sldNum" sz="quarter" idx="12"/>
          </p:nvPr>
        </p:nvSpPr>
        <p:spPr/>
        <p:txBody>
          <a:bodyPr/>
          <a:lstStyle/>
          <a:p>
            <a:fld id="{F0403AF2-F1F3-4D9C-9B78-59E85C22C59D}" type="slidenum">
              <a:rPr lang="en-CA" smtClean="0"/>
              <a:pPr/>
              <a:t>19</a:t>
            </a:fld>
            <a:endParaRPr lang="en-CA"/>
          </a:p>
        </p:txBody>
      </p:sp>
      <p:pic>
        <p:nvPicPr>
          <p:cNvPr id="4098" name="Picture 2" descr="Image result for top 40">
            <a:extLst>
              <a:ext uri="{FF2B5EF4-FFF2-40B4-BE49-F238E27FC236}">
                <a16:creationId xmlns:a16="http://schemas.microsoft.com/office/drawing/2014/main" id="{68CA5BFC-AF09-424E-8F53-0577697F12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4833" y="1878484"/>
            <a:ext cx="1947733" cy="1947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60E9A1B-4201-4518-A77E-AD49F04ED61B}"/>
              </a:ext>
            </a:extLst>
          </p:cNvPr>
          <p:cNvSpPr txBox="1"/>
          <p:nvPr/>
        </p:nvSpPr>
        <p:spPr>
          <a:xfrm>
            <a:off x="9626128" y="3857107"/>
            <a:ext cx="2442556" cy="307777"/>
          </a:xfrm>
          <a:prstGeom prst="rect">
            <a:avLst/>
          </a:prstGeom>
          <a:noFill/>
        </p:spPr>
        <p:txBody>
          <a:bodyPr wrap="square" rtlCol="0">
            <a:spAutoFit/>
          </a:bodyPr>
          <a:lstStyle/>
          <a:p>
            <a:r>
              <a:rPr lang="en-CA" sz="1400" dirty="0">
                <a:hlinkClick r:id="rId3"/>
              </a:rPr>
              <a:t>Image credit: 1.fm</a:t>
            </a:r>
            <a:endParaRPr lang="en-CA" sz="1400" dirty="0"/>
          </a:p>
        </p:txBody>
      </p:sp>
    </p:spTree>
    <p:extLst>
      <p:ext uri="{BB962C8B-B14F-4D97-AF65-F5344CB8AC3E}">
        <p14:creationId xmlns:p14="http://schemas.microsoft.com/office/powerpoint/2010/main" val="100184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Bef>
                <a:spcPts val="600"/>
              </a:spcBef>
              <a:spcAft>
                <a:spcPts val="600"/>
              </a:spcAft>
              <a:defRPr/>
            </a:pPr>
            <a:r>
              <a:rPr lang="en-CA" dirty="0"/>
              <a:t>1. 	Welcome</a:t>
            </a:r>
          </a:p>
        </p:txBody>
      </p:sp>
      <p:sp>
        <p:nvSpPr>
          <p:cNvPr id="5" name="Slide Number Placeholder 4"/>
          <p:cNvSpPr>
            <a:spLocks noGrp="1"/>
          </p:cNvSpPr>
          <p:nvPr>
            <p:ph type="sldNum" sz="quarter" idx="12"/>
          </p:nvPr>
        </p:nvSpPr>
        <p:spPr/>
        <p:txBody>
          <a:bodyPr/>
          <a:lstStyle/>
          <a:p>
            <a:fld id="{F0403AF2-F1F3-4D9C-9B78-59E85C22C59D}" type="slidenum">
              <a:rPr lang="en-CA" smtClean="0"/>
              <a:pPr/>
              <a:t>2</a:t>
            </a:fld>
            <a:endParaRPr lang="en-CA"/>
          </a:p>
        </p:txBody>
      </p:sp>
      <p:sp>
        <p:nvSpPr>
          <p:cNvPr id="6" name="Content Placeholder 3"/>
          <p:cNvSpPr txBox="1">
            <a:spLocks/>
          </p:cNvSpPr>
          <p:nvPr/>
        </p:nvSpPr>
        <p:spPr>
          <a:xfrm>
            <a:off x="4557486" y="1690688"/>
            <a:ext cx="7315200" cy="46656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15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400" dirty="0"/>
          </a:p>
        </p:txBody>
      </p:sp>
      <p:grpSp>
        <p:nvGrpSpPr>
          <p:cNvPr id="8" name="Group 7">
            <a:extLst>
              <a:ext uri="{FF2B5EF4-FFF2-40B4-BE49-F238E27FC236}">
                <a16:creationId xmlns:a16="http://schemas.microsoft.com/office/drawing/2014/main" id="{EAABD378-4AF3-4F3C-8FCE-FABBDE75E9C7}"/>
              </a:ext>
            </a:extLst>
          </p:cNvPr>
          <p:cNvGrpSpPr/>
          <p:nvPr/>
        </p:nvGrpSpPr>
        <p:grpSpPr>
          <a:xfrm>
            <a:off x="1862414" y="1743744"/>
            <a:ext cx="9226518" cy="3848721"/>
            <a:chOff x="117" y="1904719"/>
            <a:chExt cx="10063286" cy="2341909"/>
          </a:xfrm>
        </p:grpSpPr>
        <p:sp>
          <p:nvSpPr>
            <p:cNvPr id="9" name="Rectangle 8">
              <a:extLst>
                <a:ext uri="{FF2B5EF4-FFF2-40B4-BE49-F238E27FC236}">
                  <a16:creationId xmlns:a16="http://schemas.microsoft.com/office/drawing/2014/main" id="{98F1F42D-9946-4DDA-86F8-97BD3579B5E2}"/>
                </a:ext>
              </a:extLst>
            </p:cNvPr>
            <p:cNvSpPr/>
            <p:nvPr/>
          </p:nvSpPr>
          <p:spPr>
            <a:xfrm>
              <a:off x="117" y="1904719"/>
              <a:ext cx="10063286" cy="23096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Box 9">
              <a:extLst>
                <a:ext uri="{FF2B5EF4-FFF2-40B4-BE49-F238E27FC236}">
                  <a16:creationId xmlns:a16="http://schemas.microsoft.com/office/drawing/2014/main" id="{5E29D38F-F6D4-4BEC-A48C-8DEA0CE57C99}"/>
                </a:ext>
              </a:extLst>
            </p:cNvPr>
            <p:cNvSpPr txBox="1"/>
            <p:nvPr/>
          </p:nvSpPr>
          <p:spPr>
            <a:xfrm>
              <a:off x="117" y="1937003"/>
              <a:ext cx="10063286" cy="23096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1" algn="l" defTabSz="1155700">
                <a:lnSpc>
                  <a:spcPct val="90000"/>
                </a:lnSpc>
                <a:spcBef>
                  <a:spcPct val="0"/>
                </a:spcBef>
                <a:spcAft>
                  <a:spcPct val="15000"/>
                </a:spcAft>
              </a:pPr>
              <a:r>
                <a:rPr lang="en-US" sz="2800" dirty="0"/>
                <a:t>Agenda:</a:t>
              </a:r>
            </a:p>
            <a:p>
              <a:pPr marL="514350" lvl="1" indent="-514350" algn="l" defTabSz="1155700">
                <a:lnSpc>
                  <a:spcPct val="90000"/>
                </a:lnSpc>
                <a:spcBef>
                  <a:spcPct val="0"/>
                </a:spcBef>
                <a:spcAft>
                  <a:spcPct val="15000"/>
                </a:spcAft>
                <a:buAutoNum type="arabicPeriod"/>
              </a:pPr>
              <a:r>
                <a:rPr lang="en-US" sz="2800" kern="1200" dirty="0"/>
                <a:t>Welcome</a:t>
              </a:r>
            </a:p>
            <a:p>
              <a:pPr marL="514350" lvl="1" indent="-514350" algn="l" defTabSz="1155700">
                <a:lnSpc>
                  <a:spcPct val="90000"/>
                </a:lnSpc>
                <a:spcBef>
                  <a:spcPct val="0"/>
                </a:spcBef>
                <a:spcAft>
                  <a:spcPct val="15000"/>
                </a:spcAft>
                <a:buAutoNum type="arabicPeriod"/>
              </a:pPr>
              <a:r>
                <a:rPr lang="en-US" sz="2800" dirty="0"/>
                <a:t>CDP Strategic Plan 2017-2018</a:t>
              </a:r>
            </a:p>
            <a:p>
              <a:pPr marL="514350" lvl="1" indent="-514350" algn="l" defTabSz="1155700">
                <a:lnSpc>
                  <a:spcPct val="90000"/>
                </a:lnSpc>
                <a:spcBef>
                  <a:spcPct val="0"/>
                </a:spcBef>
                <a:spcAft>
                  <a:spcPct val="15000"/>
                </a:spcAft>
                <a:buAutoNum type="arabicPeriod"/>
              </a:pPr>
              <a:r>
                <a:rPr lang="en-US" sz="2800" kern="1200" dirty="0"/>
                <a:t>Data Access Update</a:t>
              </a:r>
              <a:endParaRPr lang="en-US" sz="2800" dirty="0"/>
            </a:p>
            <a:p>
              <a:pPr marL="514350" lvl="1" indent="-514350" algn="l" defTabSz="1155700">
                <a:lnSpc>
                  <a:spcPct val="90000"/>
                </a:lnSpc>
                <a:spcBef>
                  <a:spcPct val="0"/>
                </a:spcBef>
                <a:spcAft>
                  <a:spcPct val="15000"/>
                </a:spcAft>
                <a:buAutoNum type="arabicPeriod"/>
              </a:pPr>
              <a:r>
                <a:rPr lang="en-US" sz="2800" kern="1200" dirty="0"/>
                <a:t>Training &amp; Building Capacity Update</a:t>
              </a:r>
            </a:p>
            <a:p>
              <a:pPr marL="514350" lvl="1" indent="-514350" algn="l" defTabSz="1155700">
                <a:lnSpc>
                  <a:spcPct val="90000"/>
                </a:lnSpc>
                <a:spcBef>
                  <a:spcPct val="0"/>
                </a:spcBef>
                <a:spcAft>
                  <a:spcPct val="15000"/>
                </a:spcAft>
                <a:buAutoNum type="arabicPeriod"/>
              </a:pPr>
              <a:r>
                <a:rPr lang="en-US" sz="2800" dirty="0"/>
                <a:t>Website Refresh Project</a:t>
              </a:r>
            </a:p>
            <a:p>
              <a:pPr marL="514350" lvl="1" indent="-514350" algn="l" defTabSz="1155700">
                <a:lnSpc>
                  <a:spcPct val="90000"/>
                </a:lnSpc>
                <a:spcBef>
                  <a:spcPct val="0"/>
                </a:spcBef>
                <a:spcAft>
                  <a:spcPct val="15000"/>
                </a:spcAft>
                <a:buAutoNum type="arabicPeriod"/>
              </a:pPr>
              <a:r>
                <a:rPr lang="en-US" sz="2800" dirty="0"/>
                <a:t>Administrative Updates</a:t>
              </a:r>
            </a:p>
            <a:p>
              <a:pPr marL="514350" lvl="1" indent="-514350" algn="l" defTabSz="1155700">
                <a:lnSpc>
                  <a:spcPct val="90000"/>
                </a:lnSpc>
                <a:spcBef>
                  <a:spcPct val="0"/>
                </a:spcBef>
                <a:spcAft>
                  <a:spcPct val="15000"/>
                </a:spcAft>
                <a:buAutoNum type="arabicPeriod"/>
              </a:pPr>
              <a:r>
                <a:rPr lang="en-US" sz="2800" dirty="0"/>
                <a:t>Next AGM</a:t>
              </a:r>
            </a:p>
          </p:txBody>
        </p:sp>
      </p:grpSp>
    </p:spTree>
    <p:extLst>
      <p:ext uri="{BB962C8B-B14F-4D97-AF65-F5344CB8AC3E}">
        <p14:creationId xmlns:p14="http://schemas.microsoft.com/office/powerpoint/2010/main" val="3196109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98B1-8988-47BE-858E-4139BE5D4378}"/>
              </a:ext>
            </a:extLst>
          </p:cNvPr>
          <p:cNvSpPr>
            <a:spLocks noGrp="1"/>
          </p:cNvSpPr>
          <p:nvPr>
            <p:ph type="title"/>
          </p:nvPr>
        </p:nvSpPr>
        <p:spPr/>
        <p:txBody>
          <a:bodyPr/>
          <a:lstStyle/>
          <a:p>
            <a:r>
              <a:rPr lang="en-CA" dirty="0"/>
              <a:t>4. 	Training and Capacity Building updates</a:t>
            </a:r>
          </a:p>
        </p:txBody>
      </p:sp>
      <p:sp>
        <p:nvSpPr>
          <p:cNvPr id="5" name="Slide Number Placeholder 4">
            <a:extLst>
              <a:ext uri="{FF2B5EF4-FFF2-40B4-BE49-F238E27FC236}">
                <a16:creationId xmlns:a16="http://schemas.microsoft.com/office/drawing/2014/main" id="{358F51F9-97E8-4FAD-A85F-9BADB7082978}"/>
              </a:ext>
            </a:extLst>
          </p:cNvPr>
          <p:cNvSpPr>
            <a:spLocks noGrp="1"/>
          </p:cNvSpPr>
          <p:nvPr>
            <p:ph type="sldNum" sz="quarter" idx="12"/>
          </p:nvPr>
        </p:nvSpPr>
        <p:spPr/>
        <p:txBody>
          <a:bodyPr/>
          <a:lstStyle/>
          <a:p>
            <a:fld id="{F0403AF2-F1F3-4D9C-9B78-59E85C22C59D}" type="slidenum">
              <a:rPr lang="en-CA" smtClean="0"/>
              <a:pPr/>
              <a:t>20</a:t>
            </a:fld>
            <a:endParaRPr lang="en-CA"/>
          </a:p>
        </p:txBody>
      </p:sp>
      <p:sp>
        <p:nvSpPr>
          <p:cNvPr id="7" name="Content Placeholder 2">
            <a:extLst>
              <a:ext uri="{FF2B5EF4-FFF2-40B4-BE49-F238E27FC236}">
                <a16:creationId xmlns:a16="http://schemas.microsoft.com/office/drawing/2014/main" id="{3C91E148-C1B2-49E0-B118-F3DEF17D69DC}"/>
              </a:ext>
            </a:extLst>
          </p:cNvPr>
          <p:cNvSpPr txBox="1">
            <a:spLocks/>
          </p:cNvSpPr>
          <p:nvPr/>
        </p:nvSpPr>
        <p:spPr>
          <a:xfrm>
            <a:off x="1417834" y="1825625"/>
            <a:ext cx="993596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15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CA" sz="2800" dirty="0">
                <a:solidFill>
                  <a:schemeClr val="tx1">
                    <a:lumMod val="75000"/>
                    <a:lumOff val="25000"/>
                  </a:schemeClr>
                </a:solidFill>
              </a:rPr>
              <a:t>Update from TCBWG</a:t>
            </a:r>
          </a:p>
          <a:p>
            <a:pPr lvl="1"/>
            <a:r>
              <a:rPr lang="en-CA" sz="2800" dirty="0">
                <a:solidFill>
                  <a:schemeClr val="tx1">
                    <a:lumMod val="75000"/>
                    <a:lumOff val="25000"/>
                  </a:schemeClr>
                </a:solidFill>
              </a:rPr>
              <a:t>Update on the Strategy and Action Plan</a:t>
            </a:r>
          </a:p>
          <a:p>
            <a:pPr lvl="1"/>
            <a:r>
              <a:rPr lang="en-CA" sz="2800" dirty="0">
                <a:solidFill>
                  <a:schemeClr val="tx1">
                    <a:lumMod val="75000"/>
                    <a:lumOff val="25000"/>
                  </a:schemeClr>
                </a:solidFill>
              </a:rPr>
              <a:t>Update on upcoming webinars</a:t>
            </a:r>
          </a:p>
          <a:p>
            <a:pPr lvl="1"/>
            <a:r>
              <a:rPr lang="en-CA" sz="2800" dirty="0">
                <a:solidFill>
                  <a:schemeClr val="tx1">
                    <a:lumMod val="75000"/>
                    <a:lumOff val="25000"/>
                  </a:schemeClr>
                </a:solidFill>
              </a:rPr>
              <a:t>Update on the 2017/2018 Annual User Survey</a:t>
            </a:r>
          </a:p>
          <a:p>
            <a:pPr lvl="1"/>
            <a:endParaRPr lang="en-CA" dirty="0">
              <a:solidFill>
                <a:schemeClr val="tx1">
                  <a:lumMod val="75000"/>
                  <a:lumOff val="25000"/>
                </a:schemeClr>
              </a:solidFill>
            </a:endParaRPr>
          </a:p>
          <a:p>
            <a:endParaRPr lang="en-CA" dirty="0">
              <a:solidFill>
                <a:schemeClr val="tx1">
                  <a:lumMod val="75000"/>
                  <a:lumOff val="25000"/>
                </a:schemeClr>
              </a:solidFill>
            </a:endParaRPr>
          </a:p>
        </p:txBody>
      </p:sp>
    </p:spTree>
    <p:extLst>
      <p:ext uri="{BB962C8B-B14F-4D97-AF65-F5344CB8AC3E}">
        <p14:creationId xmlns:p14="http://schemas.microsoft.com/office/powerpoint/2010/main" val="1653771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4E288-3C7B-4901-A49D-4EF1627A95D2}"/>
              </a:ext>
            </a:extLst>
          </p:cNvPr>
          <p:cNvSpPr>
            <a:spLocks noGrp="1"/>
          </p:cNvSpPr>
          <p:nvPr>
            <p:ph type="title"/>
          </p:nvPr>
        </p:nvSpPr>
        <p:spPr/>
        <p:txBody>
          <a:bodyPr/>
          <a:lstStyle/>
          <a:p>
            <a:r>
              <a:rPr lang="en-CA" dirty="0"/>
              <a:t>Training and Building Capacity Working Group</a:t>
            </a:r>
          </a:p>
        </p:txBody>
      </p:sp>
      <p:sp>
        <p:nvSpPr>
          <p:cNvPr id="3" name="Content Placeholder 2">
            <a:extLst>
              <a:ext uri="{FF2B5EF4-FFF2-40B4-BE49-F238E27FC236}">
                <a16:creationId xmlns:a16="http://schemas.microsoft.com/office/drawing/2014/main" id="{CDF2B94B-99D8-4C66-8159-EE973EAA46FD}"/>
              </a:ext>
            </a:extLst>
          </p:cNvPr>
          <p:cNvSpPr>
            <a:spLocks noGrp="1"/>
          </p:cNvSpPr>
          <p:nvPr>
            <p:ph idx="1"/>
          </p:nvPr>
        </p:nvSpPr>
        <p:spPr>
          <a:xfrm>
            <a:off x="838200" y="1609180"/>
            <a:ext cx="10515600" cy="4351338"/>
          </a:xfrm>
        </p:spPr>
        <p:txBody>
          <a:bodyPr>
            <a:normAutofit/>
          </a:bodyPr>
          <a:lstStyle/>
          <a:p>
            <a:pPr marL="0" indent="0">
              <a:buNone/>
            </a:pPr>
            <a:r>
              <a:rPr lang="en-CA" i="1" dirty="0"/>
              <a:t>Improve the training and learning tools, increase the capacity of the membership to make use of the data, produce research products, and improve the website to support the work of the membership.</a:t>
            </a:r>
          </a:p>
        </p:txBody>
      </p:sp>
      <p:sp>
        <p:nvSpPr>
          <p:cNvPr id="4" name="Slide Number Placeholder 3">
            <a:extLst>
              <a:ext uri="{FF2B5EF4-FFF2-40B4-BE49-F238E27FC236}">
                <a16:creationId xmlns:a16="http://schemas.microsoft.com/office/drawing/2014/main" id="{5AD6D48D-27BB-4D17-952E-74689B1201F4}"/>
              </a:ext>
            </a:extLst>
          </p:cNvPr>
          <p:cNvSpPr>
            <a:spLocks noGrp="1"/>
          </p:cNvSpPr>
          <p:nvPr>
            <p:ph type="sldNum" sz="quarter" idx="12"/>
          </p:nvPr>
        </p:nvSpPr>
        <p:spPr/>
        <p:txBody>
          <a:bodyPr/>
          <a:lstStyle/>
          <a:p>
            <a:fld id="{F0403AF2-F1F3-4D9C-9B78-59E85C22C59D}" type="slidenum">
              <a:rPr lang="en-CA" smtClean="0"/>
              <a:pPr/>
              <a:t>21</a:t>
            </a:fld>
            <a:endParaRPr lang="en-CA"/>
          </a:p>
        </p:txBody>
      </p:sp>
      <p:graphicFrame>
        <p:nvGraphicFramePr>
          <p:cNvPr id="6" name="Table 5">
            <a:extLst>
              <a:ext uri="{FF2B5EF4-FFF2-40B4-BE49-F238E27FC236}">
                <a16:creationId xmlns:a16="http://schemas.microsoft.com/office/drawing/2014/main" id="{2EE22078-E3B5-49A5-BEB1-B113F535D2A3}"/>
              </a:ext>
            </a:extLst>
          </p:cNvPr>
          <p:cNvGraphicFramePr>
            <a:graphicFrameLocks noGrp="1"/>
          </p:cNvGraphicFramePr>
          <p:nvPr>
            <p:extLst>
              <p:ext uri="{D42A27DB-BD31-4B8C-83A1-F6EECF244321}">
                <p14:modId xmlns:p14="http://schemas.microsoft.com/office/powerpoint/2010/main" val="3652471080"/>
              </p:ext>
            </p:extLst>
          </p:nvPr>
        </p:nvGraphicFramePr>
        <p:xfrm>
          <a:off x="5868784" y="3619950"/>
          <a:ext cx="5885409" cy="1944735"/>
        </p:xfrm>
        <a:graphic>
          <a:graphicData uri="http://schemas.openxmlformats.org/drawingml/2006/table">
            <a:tbl>
              <a:tblPr>
                <a:tableStyleId>{5C22544A-7EE6-4342-B048-85BDC9FD1C3A}</a:tableStyleId>
              </a:tblPr>
              <a:tblGrid>
                <a:gridCol w="1679170">
                  <a:extLst>
                    <a:ext uri="{9D8B030D-6E8A-4147-A177-3AD203B41FA5}">
                      <a16:colId xmlns:a16="http://schemas.microsoft.com/office/drawing/2014/main" val="1110115598"/>
                    </a:ext>
                  </a:extLst>
                </a:gridCol>
                <a:gridCol w="4206239">
                  <a:extLst>
                    <a:ext uri="{9D8B030D-6E8A-4147-A177-3AD203B41FA5}">
                      <a16:colId xmlns:a16="http://schemas.microsoft.com/office/drawing/2014/main" val="579192377"/>
                    </a:ext>
                  </a:extLst>
                </a:gridCol>
              </a:tblGrid>
              <a:tr h="1944735">
                <a:tc>
                  <a:txBody>
                    <a:bodyPr/>
                    <a:lstStyle/>
                    <a:p>
                      <a:pPr marL="342900" marR="0" lvl="0" indent="-342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CA" sz="2000" u="none" strike="noStrike" dirty="0">
                          <a:effectLst/>
                        </a:rPr>
                        <a:t>Simcoe</a:t>
                      </a:r>
                      <a:endParaRPr lang="en-CA" sz="2000" b="0" i="0" u="none" strike="noStrike" dirty="0">
                        <a:solidFill>
                          <a:srgbClr val="000000"/>
                        </a:solidFill>
                        <a:effectLst/>
                        <a:latin typeface="Calibri" panose="020F0502020204030204" pitchFamily="34" charset="0"/>
                      </a:endParaRPr>
                    </a:p>
                    <a:p>
                      <a:pPr marL="342900" marR="0" lvl="0" indent="-342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CA" sz="2000" u="none" strike="noStrike" dirty="0">
                          <a:effectLst/>
                        </a:rPr>
                        <a:t>Halton</a:t>
                      </a:r>
                    </a:p>
                    <a:p>
                      <a:pPr marL="342900" marR="0" lvl="0" indent="-342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CA" sz="2000" u="none" strike="noStrike" dirty="0">
                          <a:effectLst/>
                        </a:rPr>
                        <a:t>York</a:t>
                      </a:r>
                      <a:endParaRPr lang="en-CA" sz="2000" b="0" i="0" u="none" strike="noStrike" dirty="0">
                        <a:solidFill>
                          <a:srgbClr val="000000"/>
                        </a:solidFill>
                        <a:effectLst/>
                        <a:latin typeface="Calibri" panose="020F0502020204030204" pitchFamily="34" charset="0"/>
                      </a:endParaRPr>
                    </a:p>
                    <a:p>
                      <a:pPr marL="342900" marR="0" lvl="0" indent="-342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CA" sz="2000" b="0" i="0" u="none" strike="noStrike" dirty="0">
                          <a:solidFill>
                            <a:srgbClr val="000000"/>
                          </a:solidFill>
                          <a:effectLst/>
                          <a:latin typeface="Calibri" panose="020F0502020204030204" pitchFamily="34" charset="0"/>
                        </a:rPr>
                        <a:t>Toronto</a:t>
                      </a:r>
                    </a:p>
                    <a:p>
                      <a:pPr marL="342900" marR="0" lvl="0" indent="-342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CA" sz="2000" u="none" strike="noStrike" dirty="0">
                          <a:effectLst/>
                        </a:rPr>
                        <a:t>Calgary</a:t>
                      </a:r>
                      <a:endParaRPr lang="en-CA" sz="2000" b="0" i="0" u="none" strike="noStrike" dirty="0">
                        <a:solidFill>
                          <a:srgbClr val="000000"/>
                        </a:solidFill>
                        <a:effectLst/>
                        <a:latin typeface="Calibri" panose="020F0502020204030204" pitchFamily="34" charset="0"/>
                      </a:endParaRPr>
                    </a:p>
                    <a:p>
                      <a:pPr marL="342900" indent="-342900" algn="l" fontAlgn="b">
                        <a:buFont typeface="Arial" panose="020B0604020202020204" pitchFamily="34" charset="0"/>
                        <a:buChar char="•"/>
                      </a:pPr>
                      <a:endParaRPr lang="en-CA" sz="2000" b="0"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CA" sz="2000" u="none" strike="noStrike" dirty="0">
                          <a:effectLst/>
                        </a:rPr>
                        <a:t>Nova Scotia</a:t>
                      </a:r>
                    </a:p>
                    <a:p>
                      <a:pPr marL="342900" marR="0" lvl="0" indent="-342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CA" sz="2000" u="none" strike="noStrike" dirty="0">
                          <a:effectLst/>
                        </a:rPr>
                        <a:t>Chatham-Kent</a:t>
                      </a:r>
                      <a:endParaRPr lang="en-CA" sz="2000" b="0" i="0" u="none" strike="noStrike" dirty="0">
                        <a:solidFill>
                          <a:srgbClr val="000000"/>
                        </a:solidFill>
                        <a:effectLst/>
                        <a:latin typeface="Calibri" panose="020F0502020204030204" pitchFamily="34" charset="0"/>
                      </a:endParaRPr>
                    </a:p>
                    <a:p>
                      <a:pPr marL="342900" marR="0" lvl="0" indent="-342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CA" sz="2000" u="none" strike="noStrike" dirty="0">
                          <a:effectLst/>
                        </a:rPr>
                        <a:t>Northern Ontario</a:t>
                      </a:r>
                      <a:endParaRPr lang="en-CA" sz="2000" b="0" i="0" u="none" strike="noStrike" dirty="0">
                        <a:solidFill>
                          <a:srgbClr val="000000"/>
                        </a:solidFill>
                        <a:effectLst/>
                        <a:latin typeface="Calibri" panose="020F0502020204030204" pitchFamily="34" charset="0"/>
                      </a:endParaRPr>
                    </a:p>
                    <a:p>
                      <a:pPr marL="342900" marR="0" lvl="0" indent="-342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CA" sz="2000" u="none" strike="noStrike" dirty="0">
                          <a:effectLst/>
                        </a:rPr>
                        <a:t>Wellington-Dufferin-Guelph</a:t>
                      </a:r>
                      <a:endParaRPr lang="en-CA" sz="2000" b="0" i="0" u="none" strike="noStrike" dirty="0">
                        <a:solidFill>
                          <a:srgbClr val="000000"/>
                        </a:solidFill>
                        <a:effectLst/>
                        <a:latin typeface="Calibri" panose="020F0502020204030204" pitchFamily="34" charset="0"/>
                      </a:endParaRPr>
                    </a:p>
                    <a:p>
                      <a:pPr marL="342900" marR="0" lvl="0" indent="-34290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CA" sz="2000" u="none" strike="noStrike" dirty="0">
                          <a:effectLst/>
                        </a:rPr>
                        <a:t>Kawartha Lakes</a:t>
                      </a:r>
                      <a:endParaRPr lang="en-CA" sz="2000" b="0" i="0" u="none" strike="noStrike" dirty="0">
                        <a:solidFill>
                          <a:srgbClr val="000000"/>
                        </a:solidFill>
                        <a:effectLst/>
                        <a:latin typeface="Calibri" panose="020F0502020204030204" pitchFamily="34" charset="0"/>
                      </a:endParaRPr>
                    </a:p>
                    <a:p>
                      <a:pPr marL="342900" indent="-342900" algn="l" fontAlgn="b">
                        <a:buFont typeface="Arial" panose="020B0604020202020204" pitchFamily="34" charset="0"/>
                        <a:buChar char="•"/>
                      </a:pPr>
                      <a:endParaRPr lang="en-CA" sz="2000" b="0" i="0" u="none" strike="noStrike" dirty="0">
                        <a:solidFill>
                          <a:srgbClr val="000000"/>
                        </a:solidFill>
                        <a:effectLst/>
                        <a:latin typeface="Calibri" panose="020F0502020204030204" pitchFamily="34" charset="0"/>
                      </a:endParaRPr>
                    </a:p>
                  </a:txBody>
                  <a:tcPr marL="9525" marR="9525" marT="9525"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6851283"/>
                  </a:ext>
                </a:extLst>
              </a:tr>
            </a:tbl>
          </a:graphicData>
        </a:graphic>
      </p:graphicFrame>
      <p:sp>
        <p:nvSpPr>
          <p:cNvPr id="9" name="TextBox 8">
            <a:extLst>
              <a:ext uri="{FF2B5EF4-FFF2-40B4-BE49-F238E27FC236}">
                <a16:creationId xmlns:a16="http://schemas.microsoft.com/office/drawing/2014/main" id="{FF0A7EF3-BB77-426D-9A8E-5F95760B208B}"/>
              </a:ext>
            </a:extLst>
          </p:cNvPr>
          <p:cNvSpPr txBox="1"/>
          <p:nvPr/>
        </p:nvSpPr>
        <p:spPr>
          <a:xfrm>
            <a:off x="6096000" y="3158285"/>
            <a:ext cx="5735781" cy="461665"/>
          </a:xfrm>
          <a:prstGeom prst="rect">
            <a:avLst/>
          </a:prstGeom>
          <a:noFill/>
        </p:spPr>
        <p:txBody>
          <a:bodyPr wrap="square" rtlCol="0">
            <a:spAutoFit/>
          </a:bodyPr>
          <a:lstStyle/>
          <a:p>
            <a:r>
              <a:rPr lang="en-CA" sz="2400" b="1" dirty="0"/>
              <a:t>Current members</a:t>
            </a:r>
          </a:p>
        </p:txBody>
      </p:sp>
      <p:sp>
        <p:nvSpPr>
          <p:cNvPr id="10" name="TextBox 9">
            <a:extLst>
              <a:ext uri="{FF2B5EF4-FFF2-40B4-BE49-F238E27FC236}">
                <a16:creationId xmlns:a16="http://schemas.microsoft.com/office/drawing/2014/main" id="{DE9A9F9C-798F-43BC-AB4E-565E03B43DB7}"/>
              </a:ext>
            </a:extLst>
          </p:cNvPr>
          <p:cNvSpPr txBox="1"/>
          <p:nvPr/>
        </p:nvSpPr>
        <p:spPr>
          <a:xfrm>
            <a:off x="838200" y="3513540"/>
            <a:ext cx="5030584" cy="2246769"/>
          </a:xfrm>
          <a:prstGeom prst="rect">
            <a:avLst/>
          </a:prstGeom>
          <a:noFill/>
        </p:spPr>
        <p:txBody>
          <a:bodyPr wrap="square" rtlCol="0">
            <a:spAutoFit/>
          </a:bodyPr>
          <a:lstStyle/>
          <a:p>
            <a:r>
              <a:rPr lang="en-CA" sz="2800" dirty="0"/>
              <a:t>Meeting notes available at </a:t>
            </a:r>
            <a:r>
              <a:rPr lang="en-CA" sz="2800" dirty="0">
                <a:hlinkClick r:id="rId3"/>
              </a:rPr>
              <a:t>http://communitydata.ca/tcbwg</a:t>
            </a:r>
            <a:r>
              <a:rPr lang="en-CA" sz="2800" dirty="0"/>
              <a:t> </a:t>
            </a:r>
          </a:p>
          <a:p>
            <a:endParaRPr lang="en-CA" sz="2800" dirty="0"/>
          </a:p>
          <a:p>
            <a:r>
              <a:rPr lang="en-CA" sz="2800" dirty="0"/>
              <a:t>Next meeting January 2018</a:t>
            </a:r>
          </a:p>
          <a:p>
            <a:endParaRPr lang="en-CA" sz="2800" dirty="0">
              <a:solidFill>
                <a:schemeClr val="tx1">
                  <a:lumMod val="95000"/>
                  <a:lumOff val="5000"/>
                </a:schemeClr>
              </a:solidFill>
              <a:latin typeface="Open Sans" panose="020B0606030504020204" pitchFamily="34" charset="0"/>
            </a:endParaRPr>
          </a:p>
        </p:txBody>
      </p:sp>
    </p:spTree>
    <p:extLst>
      <p:ext uri="{BB962C8B-B14F-4D97-AF65-F5344CB8AC3E}">
        <p14:creationId xmlns:p14="http://schemas.microsoft.com/office/powerpoint/2010/main" val="175403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5BBD7-B971-43C7-A078-9D3FC500160B}"/>
              </a:ext>
            </a:extLst>
          </p:cNvPr>
          <p:cNvSpPr>
            <a:spLocks noGrp="1"/>
          </p:cNvSpPr>
          <p:nvPr>
            <p:ph type="title"/>
          </p:nvPr>
        </p:nvSpPr>
        <p:spPr/>
        <p:txBody>
          <a:bodyPr/>
          <a:lstStyle/>
          <a:p>
            <a:r>
              <a:rPr lang="en-CA" dirty="0"/>
              <a:t>The Data Party</a:t>
            </a:r>
          </a:p>
        </p:txBody>
      </p:sp>
      <p:sp>
        <p:nvSpPr>
          <p:cNvPr id="3" name="Content Placeholder 2">
            <a:extLst>
              <a:ext uri="{FF2B5EF4-FFF2-40B4-BE49-F238E27FC236}">
                <a16:creationId xmlns:a16="http://schemas.microsoft.com/office/drawing/2014/main" id="{EE142566-33ED-4510-AA0C-1E83857B294A}"/>
              </a:ext>
            </a:extLst>
          </p:cNvPr>
          <p:cNvSpPr>
            <a:spLocks noGrp="1"/>
          </p:cNvSpPr>
          <p:nvPr>
            <p:ph idx="1"/>
          </p:nvPr>
        </p:nvSpPr>
        <p:spPr>
          <a:xfrm>
            <a:off x="2981738" y="1825625"/>
            <a:ext cx="8372061" cy="4351338"/>
          </a:xfrm>
        </p:spPr>
        <p:txBody>
          <a:bodyPr>
            <a:normAutofit/>
          </a:bodyPr>
          <a:lstStyle/>
          <a:p>
            <a:r>
              <a:rPr lang="en-CA" dirty="0"/>
              <a:t>Introducing a new type of forum - the Data Party!</a:t>
            </a:r>
          </a:p>
          <a:p>
            <a:r>
              <a:rPr lang="en-CA" dirty="0"/>
              <a:t>Start off with highlights</a:t>
            </a:r>
          </a:p>
          <a:p>
            <a:r>
              <a:rPr lang="en-CA" dirty="0"/>
              <a:t>What are you doing with the data?</a:t>
            </a:r>
          </a:p>
          <a:p>
            <a:r>
              <a:rPr lang="en-CA" dirty="0"/>
              <a:t>What surprises do you see in the data?</a:t>
            </a:r>
          </a:p>
          <a:p>
            <a:endParaRPr lang="en-CA" dirty="0"/>
          </a:p>
          <a:p>
            <a:pPr marL="0" indent="0">
              <a:buNone/>
            </a:pPr>
            <a:endParaRPr lang="en-CA" dirty="0"/>
          </a:p>
        </p:txBody>
      </p:sp>
      <p:sp>
        <p:nvSpPr>
          <p:cNvPr id="4" name="Slide Number Placeholder 3">
            <a:extLst>
              <a:ext uri="{FF2B5EF4-FFF2-40B4-BE49-F238E27FC236}">
                <a16:creationId xmlns:a16="http://schemas.microsoft.com/office/drawing/2014/main" id="{73C69390-3DBB-4076-9D29-D7C4D9D788F1}"/>
              </a:ext>
            </a:extLst>
          </p:cNvPr>
          <p:cNvSpPr>
            <a:spLocks noGrp="1"/>
          </p:cNvSpPr>
          <p:nvPr>
            <p:ph type="sldNum" sz="quarter" idx="12"/>
          </p:nvPr>
        </p:nvSpPr>
        <p:spPr/>
        <p:txBody>
          <a:bodyPr/>
          <a:lstStyle/>
          <a:p>
            <a:fld id="{F0403AF2-F1F3-4D9C-9B78-59E85C22C59D}" type="slidenum">
              <a:rPr lang="en-CA" smtClean="0"/>
              <a:pPr/>
              <a:t>22</a:t>
            </a:fld>
            <a:endParaRPr lang="en-CA"/>
          </a:p>
        </p:txBody>
      </p:sp>
      <p:pic>
        <p:nvPicPr>
          <p:cNvPr id="7" name="Picture 6" descr="A picture containing text&#10;&#10;Description generated with high confidence">
            <a:extLst>
              <a:ext uri="{FF2B5EF4-FFF2-40B4-BE49-F238E27FC236}">
                <a16:creationId xmlns:a16="http://schemas.microsoft.com/office/drawing/2014/main" id="{932ABFC8-2826-435C-949D-0BAEB1F404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053" y="1825625"/>
            <a:ext cx="1806967" cy="2065106"/>
          </a:xfrm>
          <a:prstGeom prst="rect">
            <a:avLst/>
          </a:prstGeom>
        </p:spPr>
      </p:pic>
    </p:spTree>
    <p:extLst>
      <p:ext uri="{BB962C8B-B14F-4D97-AF65-F5344CB8AC3E}">
        <p14:creationId xmlns:p14="http://schemas.microsoft.com/office/powerpoint/2010/main" val="131303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5BBD7-B971-43C7-A078-9D3FC500160B}"/>
              </a:ext>
            </a:extLst>
          </p:cNvPr>
          <p:cNvSpPr>
            <a:spLocks noGrp="1"/>
          </p:cNvSpPr>
          <p:nvPr>
            <p:ph type="title"/>
          </p:nvPr>
        </p:nvSpPr>
        <p:spPr/>
        <p:txBody>
          <a:bodyPr/>
          <a:lstStyle/>
          <a:p>
            <a:r>
              <a:rPr lang="en-CA" dirty="0"/>
              <a:t>The Strategy and Action Plan</a:t>
            </a:r>
          </a:p>
        </p:txBody>
      </p:sp>
      <p:sp>
        <p:nvSpPr>
          <p:cNvPr id="3" name="Content Placeholder 2">
            <a:extLst>
              <a:ext uri="{FF2B5EF4-FFF2-40B4-BE49-F238E27FC236}">
                <a16:creationId xmlns:a16="http://schemas.microsoft.com/office/drawing/2014/main" id="{EE142566-33ED-4510-AA0C-1E83857B294A}"/>
              </a:ext>
            </a:extLst>
          </p:cNvPr>
          <p:cNvSpPr>
            <a:spLocks noGrp="1"/>
          </p:cNvSpPr>
          <p:nvPr>
            <p:ph idx="1"/>
          </p:nvPr>
        </p:nvSpPr>
        <p:spPr>
          <a:xfrm>
            <a:off x="838200" y="1690688"/>
            <a:ext cx="8372061" cy="4351338"/>
          </a:xfrm>
        </p:spPr>
        <p:txBody>
          <a:bodyPr>
            <a:normAutofit/>
          </a:bodyPr>
          <a:lstStyle/>
          <a:p>
            <a:r>
              <a:rPr lang="en-CA" dirty="0"/>
              <a:t>Working on a list of FAQs for the website</a:t>
            </a:r>
          </a:p>
          <a:p>
            <a:r>
              <a:rPr lang="en-CA" dirty="0"/>
              <a:t>Preparing a series of very short videos of how-</a:t>
            </a:r>
            <a:r>
              <a:rPr lang="en-CA" dirty="0" err="1"/>
              <a:t>to's</a:t>
            </a:r>
            <a:endParaRPr lang="en-CA" dirty="0"/>
          </a:p>
          <a:p>
            <a:r>
              <a:rPr lang="en-CA" dirty="0"/>
              <a:t>Infographics are being updated with the new data</a:t>
            </a:r>
          </a:p>
          <a:p>
            <a:r>
              <a:rPr lang="en-CA" dirty="0"/>
              <a:t>Website refresh</a:t>
            </a:r>
          </a:p>
          <a:p>
            <a:pPr lvl="1"/>
            <a:r>
              <a:rPr lang="en-CA" dirty="0">
                <a:solidFill>
                  <a:schemeClr val="tx1">
                    <a:lumMod val="75000"/>
                    <a:lumOff val="25000"/>
                  </a:schemeClr>
                </a:solidFill>
              </a:rPr>
              <a:t>community data access map</a:t>
            </a:r>
          </a:p>
          <a:p>
            <a:pPr lvl="1"/>
            <a:r>
              <a:rPr lang="en-CA" dirty="0">
                <a:solidFill>
                  <a:schemeClr val="tx1">
                    <a:lumMod val="75000"/>
                    <a:lumOff val="25000"/>
                  </a:schemeClr>
                </a:solidFill>
              </a:rPr>
              <a:t>resource section</a:t>
            </a:r>
          </a:p>
          <a:p>
            <a:pPr lvl="1"/>
            <a:r>
              <a:rPr lang="en-CA" dirty="0">
                <a:solidFill>
                  <a:schemeClr val="tx1">
                    <a:lumMod val="75000"/>
                    <a:lumOff val="25000"/>
                  </a:schemeClr>
                </a:solidFill>
              </a:rPr>
              <a:t>further metrics</a:t>
            </a:r>
          </a:p>
          <a:p>
            <a:pPr marL="0" indent="0">
              <a:buNone/>
            </a:pPr>
            <a:endParaRPr lang="en-CA" dirty="0"/>
          </a:p>
          <a:p>
            <a:pPr marL="0" indent="0">
              <a:buNone/>
            </a:pPr>
            <a:endParaRPr lang="en-CA" dirty="0"/>
          </a:p>
        </p:txBody>
      </p:sp>
      <p:sp>
        <p:nvSpPr>
          <p:cNvPr id="4" name="Slide Number Placeholder 3">
            <a:extLst>
              <a:ext uri="{FF2B5EF4-FFF2-40B4-BE49-F238E27FC236}">
                <a16:creationId xmlns:a16="http://schemas.microsoft.com/office/drawing/2014/main" id="{73C69390-3DBB-4076-9D29-D7C4D9D788F1}"/>
              </a:ext>
            </a:extLst>
          </p:cNvPr>
          <p:cNvSpPr>
            <a:spLocks noGrp="1"/>
          </p:cNvSpPr>
          <p:nvPr>
            <p:ph type="sldNum" sz="quarter" idx="12"/>
          </p:nvPr>
        </p:nvSpPr>
        <p:spPr/>
        <p:txBody>
          <a:bodyPr/>
          <a:lstStyle/>
          <a:p>
            <a:fld id="{F0403AF2-F1F3-4D9C-9B78-59E85C22C59D}" type="slidenum">
              <a:rPr lang="en-CA" smtClean="0"/>
              <a:pPr/>
              <a:t>23</a:t>
            </a:fld>
            <a:endParaRPr lang="en-CA"/>
          </a:p>
        </p:txBody>
      </p:sp>
      <p:pic>
        <p:nvPicPr>
          <p:cNvPr id="5" name="Picture 4">
            <a:extLst>
              <a:ext uri="{FF2B5EF4-FFF2-40B4-BE49-F238E27FC236}">
                <a16:creationId xmlns:a16="http://schemas.microsoft.com/office/drawing/2014/main" id="{FFCC293E-EB2F-40E4-B991-9AAE5F61D861}"/>
              </a:ext>
            </a:extLst>
          </p:cNvPr>
          <p:cNvPicPr>
            <a:picLocks noChangeAspect="1"/>
          </p:cNvPicPr>
          <p:nvPr/>
        </p:nvPicPr>
        <p:blipFill>
          <a:blip r:embed="rId3"/>
          <a:stretch>
            <a:fillRect/>
          </a:stretch>
        </p:blipFill>
        <p:spPr>
          <a:xfrm>
            <a:off x="6568611" y="3548557"/>
            <a:ext cx="3798013" cy="2807793"/>
          </a:xfrm>
          <a:prstGeom prst="rect">
            <a:avLst/>
          </a:prstGeom>
        </p:spPr>
      </p:pic>
    </p:spTree>
    <p:extLst>
      <p:ext uri="{BB962C8B-B14F-4D97-AF65-F5344CB8AC3E}">
        <p14:creationId xmlns:p14="http://schemas.microsoft.com/office/powerpoint/2010/main" val="3704964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5BBD7-B971-43C7-A078-9D3FC500160B}"/>
              </a:ext>
            </a:extLst>
          </p:cNvPr>
          <p:cNvSpPr>
            <a:spLocks noGrp="1"/>
          </p:cNvSpPr>
          <p:nvPr>
            <p:ph type="title"/>
          </p:nvPr>
        </p:nvSpPr>
        <p:spPr/>
        <p:txBody>
          <a:bodyPr/>
          <a:lstStyle/>
          <a:p>
            <a:r>
              <a:rPr lang="en-CA" dirty="0"/>
              <a:t>Upcoming Webinars</a:t>
            </a:r>
          </a:p>
        </p:txBody>
      </p:sp>
      <p:sp>
        <p:nvSpPr>
          <p:cNvPr id="3" name="Content Placeholder 2">
            <a:extLst>
              <a:ext uri="{FF2B5EF4-FFF2-40B4-BE49-F238E27FC236}">
                <a16:creationId xmlns:a16="http://schemas.microsoft.com/office/drawing/2014/main" id="{EE142566-33ED-4510-AA0C-1E83857B294A}"/>
              </a:ext>
            </a:extLst>
          </p:cNvPr>
          <p:cNvSpPr>
            <a:spLocks noGrp="1"/>
          </p:cNvSpPr>
          <p:nvPr>
            <p:ph idx="1"/>
          </p:nvPr>
        </p:nvSpPr>
        <p:spPr>
          <a:xfrm>
            <a:off x="838200" y="1690688"/>
            <a:ext cx="10709953" cy="4351337"/>
          </a:xfrm>
        </p:spPr>
        <p:txBody>
          <a:bodyPr>
            <a:normAutofit/>
          </a:bodyPr>
          <a:lstStyle/>
          <a:p>
            <a:r>
              <a:rPr lang="en-CA" dirty="0"/>
              <a:t>Thursday, October 5</a:t>
            </a:r>
          </a:p>
          <a:p>
            <a:pPr marL="457200" lvl="1" indent="0">
              <a:buNone/>
            </a:pPr>
            <a:r>
              <a:rPr lang="en-CA" dirty="0">
                <a:solidFill>
                  <a:schemeClr val="tx1">
                    <a:lumMod val="75000"/>
                    <a:lumOff val="25000"/>
                  </a:schemeClr>
                </a:solidFill>
              </a:rPr>
              <a:t>Using Social Data in Community Evaluation: OCASI’s New Service Information System</a:t>
            </a:r>
          </a:p>
          <a:p>
            <a:pPr marL="457200" lvl="1" indent="0">
              <a:buNone/>
            </a:pPr>
            <a:endParaRPr lang="en-CA" dirty="0">
              <a:solidFill>
                <a:schemeClr val="tx1">
                  <a:lumMod val="75000"/>
                  <a:lumOff val="25000"/>
                </a:schemeClr>
              </a:solidFill>
            </a:endParaRPr>
          </a:p>
          <a:p>
            <a:pPr marL="457200" lvl="1" indent="0">
              <a:buNone/>
            </a:pPr>
            <a:r>
              <a:rPr lang="en-CA" dirty="0">
                <a:solidFill>
                  <a:schemeClr val="tx1">
                    <a:lumMod val="75000"/>
                    <a:lumOff val="25000"/>
                  </a:schemeClr>
                </a:solidFill>
              </a:rPr>
              <a:t>Presented by Dr. Gillian Kerr from </a:t>
            </a:r>
            <a:r>
              <a:rPr lang="en-CA" dirty="0" err="1">
                <a:solidFill>
                  <a:schemeClr val="tx1">
                    <a:lumMod val="75000"/>
                    <a:lumOff val="25000"/>
                  </a:schemeClr>
                </a:solidFill>
              </a:rPr>
              <a:t>LogicalOutcomes</a:t>
            </a:r>
            <a:endParaRPr lang="en-CA" dirty="0">
              <a:solidFill>
                <a:schemeClr val="tx1">
                  <a:lumMod val="75000"/>
                  <a:lumOff val="25000"/>
                </a:schemeClr>
              </a:solidFill>
            </a:endParaRPr>
          </a:p>
          <a:p>
            <a:pPr marL="457200" lvl="1" indent="0">
              <a:buNone/>
            </a:pPr>
            <a:endParaRPr lang="en-CA" dirty="0"/>
          </a:p>
          <a:p>
            <a:r>
              <a:rPr lang="en-CA" dirty="0"/>
              <a:t>Wednesday, October 11</a:t>
            </a:r>
          </a:p>
          <a:p>
            <a:pPr marL="457200" lvl="1" indent="0">
              <a:buNone/>
            </a:pPr>
            <a:r>
              <a:rPr lang="en-CA" dirty="0">
                <a:solidFill>
                  <a:schemeClr val="tx1">
                    <a:lumMod val="75000"/>
                    <a:lumOff val="25000"/>
                  </a:schemeClr>
                </a:solidFill>
              </a:rPr>
              <a:t>Community Data Fall Orientation Webinar</a:t>
            </a:r>
          </a:p>
          <a:p>
            <a:pPr marL="457200" lvl="1" indent="0">
              <a:buNone/>
            </a:pPr>
            <a:endParaRPr lang="en-CA" dirty="0">
              <a:solidFill>
                <a:schemeClr val="tx1">
                  <a:lumMod val="75000"/>
                  <a:lumOff val="25000"/>
                </a:schemeClr>
              </a:solidFill>
            </a:endParaRPr>
          </a:p>
          <a:p>
            <a:pPr marL="457200" lvl="1" indent="0">
              <a:buNone/>
            </a:pPr>
            <a:r>
              <a:rPr lang="en-CA" dirty="0">
                <a:solidFill>
                  <a:schemeClr val="tx1">
                    <a:lumMod val="75000"/>
                    <a:lumOff val="25000"/>
                  </a:schemeClr>
                </a:solidFill>
              </a:rPr>
              <a:t>Presented by CDP team</a:t>
            </a:r>
          </a:p>
          <a:p>
            <a:pPr marL="0" indent="0">
              <a:buNone/>
            </a:pPr>
            <a:endParaRPr lang="en-CA" dirty="0"/>
          </a:p>
          <a:p>
            <a:pPr marL="0" indent="0">
              <a:buNone/>
            </a:pPr>
            <a:endParaRPr lang="en-CA" dirty="0"/>
          </a:p>
        </p:txBody>
      </p:sp>
      <p:sp>
        <p:nvSpPr>
          <p:cNvPr id="4" name="Slide Number Placeholder 3">
            <a:extLst>
              <a:ext uri="{FF2B5EF4-FFF2-40B4-BE49-F238E27FC236}">
                <a16:creationId xmlns:a16="http://schemas.microsoft.com/office/drawing/2014/main" id="{73C69390-3DBB-4076-9D29-D7C4D9D788F1}"/>
              </a:ext>
            </a:extLst>
          </p:cNvPr>
          <p:cNvSpPr>
            <a:spLocks noGrp="1"/>
          </p:cNvSpPr>
          <p:nvPr>
            <p:ph type="sldNum" sz="quarter" idx="12"/>
          </p:nvPr>
        </p:nvSpPr>
        <p:spPr/>
        <p:txBody>
          <a:bodyPr/>
          <a:lstStyle/>
          <a:p>
            <a:fld id="{F0403AF2-F1F3-4D9C-9B78-59E85C22C59D}" type="slidenum">
              <a:rPr lang="en-CA" smtClean="0"/>
              <a:pPr/>
              <a:t>24</a:t>
            </a:fld>
            <a:endParaRPr lang="en-CA"/>
          </a:p>
        </p:txBody>
      </p:sp>
      <p:pic>
        <p:nvPicPr>
          <p:cNvPr id="1026" name="Picture 2" descr="http://communitydata.ca/sites/default/files/webinar-icon_0.png#overlay-context=events">
            <a:extLst>
              <a:ext uri="{FF2B5EF4-FFF2-40B4-BE49-F238E27FC236}">
                <a16:creationId xmlns:a16="http://schemas.microsoft.com/office/drawing/2014/main" id="{9B2BB0DC-B52D-4B7D-B299-78A884CB4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6337" y="548035"/>
            <a:ext cx="1941816" cy="142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769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5BBD7-B971-43C7-A078-9D3FC500160B}"/>
              </a:ext>
            </a:extLst>
          </p:cNvPr>
          <p:cNvSpPr>
            <a:spLocks noGrp="1"/>
          </p:cNvSpPr>
          <p:nvPr>
            <p:ph type="title"/>
          </p:nvPr>
        </p:nvSpPr>
        <p:spPr/>
        <p:txBody>
          <a:bodyPr/>
          <a:lstStyle/>
          <a:p>
            <a:r>
              <a:rPr lang="en-CA" dirty="0"/>
              <a:t>2017/2018 Annual User Survey</a:t>
            </a:r>
          </a:p>
        </p:txBody>
      </p:sp>
      <p:sp>
        <p:nvSpPr>
          <p:cNvPr id="3" name="Content Placeholder 2">
            <a:extLst>
              <a:ext uri="{FF2B5EF4-FFF2-40B4-BE49-F238E27FC236}">
                <a16:creationId xmlns:a16="http://schemas.microsoft.com/office/drawing/2014/main" id="{EE142566-33ED-4510-AA0C-1E83857B294A}"/>
              </a:ext>
            </a:extLst>
          </p:cNvPr>
          <p:cNvSpPr>
            <a:spLocks noGrp="1"/>
          </p:cNvSpPr>
          <p:nvPr>
            <p:ph idx="1"/>
          </p:nvPr>
        </p:nvSpPr>
        <p:spPr>
          <a:xfrm>
            <a:off x="838200" y="1687318"/>
            <a:ext cx="4274905" cy="4351338"/>
          </a:xfrm>
        </p:spPr>
        <p:txBody>
          <a:bodyPr>
            <a:normAutofit/>
          </a:bodyPr>
          <a:lstStyle/>
          <a:p>
            <a:r>
              <a:rPr lang="en-CA" dirty="0"/>
              <a:t>Annual survey will be sent in January 2018</a:t>
            </a:r>
          </a:p>
          <a:p>
            <a:r>
              <a:rPr lang="en-CA" dirty="0"/>
              <a:t>Questions:</a:t>
            </a:r>
          </a:p>
          <a:p>
            <a:pPr lvl="1"/>
            <a:r>
              <a:rPr lang="en-CA" dirty="0">
                <a:solidFill>
                  <a:schemeClr val="tx1">
                    <a:lumMod val="75000"/>
                    <a:lumOff val="25000"/>
                  </a:schemeClr>
                </a:solidFill>
              </a:rPr>
              <a:t>Policy issues, geographies, data sets</a:t>
            </a:r>
          </a:p>
          <a:p>
            <a:pPr lvl="1"/>
            <a:r>
              <a:rPr lang="en-CA" dirty="0">
                <a:solidFill>
                  <a:schemeClr val="tx1">
                    <a:lumMod val="75000"/>
                    <a:lumOff val="25000"/>
                  </a:schemeClr>
                </a:solidFill>
              </a:rPr>
              <a:t>Program resources</a:t>
            </a:r>
          </a:p>
          <a:p>
            <a:pPr lvl="1"/>
            <a:r>
              <a:rPr lang="en-CA" dirty="0">
                <a:solidFill>
                  <a:schemeClr val="tx1">
                    <a:lumMod val="75000"/>
                    <a:lumOff val="25000"/>
                  </a:schemeClr>
                </a:solidFill>
              </a:rPr>
              <a:t>How often is data used</a:t>
            </a:r>
          </a:p>
          <a:p>
            <a:pPr lvl="1"/>
            <a:r>
              <a:rPr lang="en-CA" dirty="0">
                <a:solidFill>
                  <a:schemeClr val="tx1">
                    <a:lumMod val="75000"/>
                    <a:lumOff val="25000"/>
                  </a:schemeClr>
                </a:solidFill>
              </a:rPr>
              <a:t>Do you participate in CDP events?</a:t>
            </a:r>
          </a:p>
          <a:p>
            <a:endParaRPr lang="en-CA" dirty="0"/>
          </a:p>
          <a:p>
            <a:pPr marL="0" indent="0">
              <a:buNone/>
            </a:pPr>
            <a:endParaRPr lang="en-CA" dirty="0"/>
          </a:p>
        </p:txBody>
      </p:sp>
      <p:sp>
        <p:nvSpPr>
          <p:cNvPr id="4" name="Slide Number Placeholder 3">
            <a:extLst>
              <a:ext uri="{FF2B5EF4-FFF2-40B4-BE49-F238E27FC236}">
                <a16:creationId xmlns:a16="http://schemas.microsoft.com/office/drawing/2014/main" id="{73C69390-3DBB-4076-9D29-D7C4D9D788F1}"/>
              </a:ext>
            </a:extLst>
          </p:cNvPr>
          <p:cNvSpPr>
            <a:spLocks noGrp="1"/>
          </p:cNvSpPr>
          <p:nvPr>
            <p:ph type="sldNum" sz="quarter" idx="12"/>
          </p:nvPr>
        </p:nvSpPr>
        <p:spPr/>
        <p:txBody>
          <a:bodyPr/>
          <a:lstStyle/>
          <a:p>
            <a:fld id="{F0403AF2-F1F3-4D9C-9B78-59E85C22C59D}" type="slidenum">
              <a:rPr lang="en-CA" smtClean="0"/>
              <a:pPr/>
              <a:t>25</a:t>
            </a:fld>
            <a:endParaRPr lang="en-CA"/>
          </a:p>
        </p:txBody>
      </p:sp>
      <p:graphicFrame>
        <p:nvGraphicFramePr>
          <p:cNvPr id="6" name="Chart 5">
            <a:extLst>
              <a:ext uri="{FF2B5EF4-FFF2-40B4-BE49-F238E27FC236}">
                <a16:creationId xmlns:a16="http://schemas.microsoft.com/office/drawing/2014/main" id="{FFF48891-73FA-458C-A1CA-0F947E3464EA}"/>
              </a:ext>
            </a:extLst>
          </p:cNvPr>
          <p:cNvGraphicFramePr>
            <a:graphicFrameLocks/>
          </p:cNvGraphicFramePr>
          <p:nvPr>
            <p:extLst>
              <p:ext uri="{D42A27DB-BD31-4B8C-83A1-F6EECF244321}">
                <p14:modId xmlns:p14="http://schemas.microsoft.com/office/powerpoint/2010/main" val="1184960739"/>
              </p:ext>
            </p:extLst>
          </p:nvPr>
        </p:nvGraphicFramePr>
        <p:xfrm>
          <a:off x="5452152" y="1460107"/>
          <a:ext cx="6075452" cy="441890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808959C-8463-40CD-8FCC-44E0A7F1A330}"/>
              </a:ext>
            </a:extLst>
          </p:cNvPr>
          <p:cNvSpPr txBox="1"/>
          <p:nvPr/>
        </p:nvSpPr>
        <p:spPr>
          <a:xfrm>
            <a:off x="6208756" y="5879011"/>
            <a:ext cx="4803687" cy="307777"/>
          </a:xfrm>
          <a:prstGeom prst="rect">
            <a:avLst/>
          </a:prstGeom>
          <a:noFill/>
        </p:spPr>
        <p:txBody>
          <a:bodyPr wrap="none" rtlCol="0">
            <a:spAutoFit/>
          </a:bodyPr>
          <a:lstStyle/>
          <a:p>
            <a:r>
              <a:rPr lang="en-CA" sz="1400" dirty="0"/>
              <a:t>Member organization by sector, 2016/2017 Annual User Survey</a:t>
            </a:r>
          </a:p>
        </p:txBody>
      </p:sp>
    </p:spTree>
    <p:extLst>
      <p:ext uri="{BB962C8B-B14F-4D97-AF65-F5344CB8AC3E}">
        <p14:creationId xmlns:p14="http://schemas.microsoft.com/office/powerpoint/2010/main" val="4097740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Bef>
                <a:spcPts val="600"/>
              </a:spcBef>
              <a:spcAft>
                <a:spcPts val="600"/>
              </a:spcAft>
              <a:defRPr/>
            </a:pPr>
            <a:r>
              <a:rPr lang="en-CA" dirty="0"/>
              <a:t>5.       Website Refresh Project Update</a:t>
            </a:r>
          </a:p>
        </p:txBody>
      </p:sp>
      <p:sp>
        <p:nvSpPr>
          <p:cNvPr id="5" name="Slide Number Placeholder 4"/>
          <p:cNvSpPr>
            <a:spLocks noGrp="1"/>
          </p:cNvSpPr>
          <p:nvPr>
            <p:ph type="sldNum" sz="quarter" idx="12"/>
          </p:nvPr>
        </p:nvSpPr>
        <p:spPr/>
        <p:txBody>
          <a:bodyPr/>
          <a:lstStyle/>
          <a:p>
            <a:fld id="{F0403AF2-F1F3-4D9C-9B78-59E85C22C59D}" type="slidenum">
              <a:rPr lang="en-CA" smtClean="0"/>
              <a:pPr/>
              <a:t>26</a:t>
            </a:fld>
            <a:endParaRPr lang="en-CA"/>
          </a:p>
        </p:txBody>
      </p:sp>
      <p:sp>
        <p:nvSpPr>
          <p:cNvPr id="7" name="TextBox 6">
            <a:extLst>
              <a:ext uri="{FF2B5EF4-FFF2-40B4-BE49-F238E27FC236}">
                <a16:creationId xmlns:a16="http://schemas.microsoft.com/office/drawing/2014/main" id="{A6D4AA51-8AA7-4E9F-AE8E-A48BE43213EF}"/>
              </a:ext>
            </a:extLst>
          </p:cNvPr>
          <p:cNvSpPr txBox="1"/>
          <p:nvPr/>
        </p:nvSpPr>
        <p:spPr>
          <a:xfrm>
            <a:off x="4755242" y="5839866"/>
            <a:ext cx="2927175" cy="307777"/>
          </a:xfrm>
          <a:prstGeom prst="rect">
            <a:avLst/>
          </a:prstGeom>
          <a:noFill/>
        </p:spPr>
        <p:txBody>
          <a:bodyPr wrap="square" rtlCol="0">
            <a:spAutoFit/>
          </a:bodyPr>
          <a:lstStyle/>
          <a:p>
            <a:r>
              <a:rPr lang="en-CA" sz="1400" dirty="0">
                <a:hlinkClick r:id="rId2"/>
              </a:rPr>
              <a:t>Image credit: thomasdigital.com</a:t>
            </a:r>
            <a:endParaRPr lang="en-CA" sz="1400" dirty="0"/>
          </a:p>
        </p:txBody>
      </p:sp>
      <p:pic>
        <p:nvPicPr>
          <p:cNvPr id="3076" name="Picture 4" descr="Related image">
            <a:extLst>
              <a:ext uri="{FF2B5EF4-FFF2-40B4-BE49-F238E27FC236}">
                <a16:creationId xmlns:a16="http://schemas.microsoft.com/office/drawing/2014/main" id="{D7466DF2-B1C4-4EA9-BA4E-E44E240B1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0693" y="1584349"/>
            <a:ext cx="5970611" cy="472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866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Preparing for a CDP Website Refresh &amp; Redesign</a:t>
            </a:r>
          </a:p>
        </p:txBody>
      </p:sp>
      <p:sp>
        <p:nvSpPr>
          <p:cNvPr id="3" name="Content Placeholder 2"/>
          <p:cNvSpPr>
            <a:spLocks noGrp="1"/>
          </p:cNvSpPr>
          <p:nvPr>
            <p:ph sz="half" idx="1"/>
          </p:nvPr>
        </p:nvSpPr>
        <p:spPr>
          <a:xfrm>
            <a:off x="838200" y="1690688"/>
            <a:ext cx="5542527" cy="4638675"/>
          </a:xfrm>
        </p:spPr>
        <p:txBody>
          <a:bodyPr>
            <a:noAutofit/>
          </a:bodyPr>
          <a:lstStyle/>
          <a:p>
            <a:r>
              <a:rPr lang="en-CA" sz="2400" dirty="0"/>
              <a:t>Communitydata.ca has not been refreshed since its original  launch in 2011</a:t>
            </a:r>
          </a:p>
          <a:p>
            <a:r>
              <a:rPr lang="en-US" sz="2400" dirty="0"/>
              <a:t>Two project components: </a:t>
            </a:r>
            <a:endParaRPr lang="en-CA" sz="2400" dirty="0"/>
          </a:p>
          <a:p>
            <a:pPr lvl="1"/>
            <a:r>
              <a:rPr lang="en-CA" dirty="0">
                <a:solidFill>
                  <a:schemeClr val="tx1"/>
                </a:solidFill>
              </a:rPr>
              <a:t>Re-theming the site, to create a fresh look and feel</a:t>
            </a:r>
          </a:p>
          <a:p>
            <a:pPr lvl="1"/>
            <a:r>
              <a:rPr lang="en-CA" dirty="0">
                <a:solidFill>
                  <a:schemeClr val="tx1"/>
                </a:solidFill>
              </a:rPr>
              <a:t>Information architecture redesign, to restructure the site to optimize user access to site resources</a:t>
            </a:r>
          </a:p>
          <a:p>
            <a:r>
              <a:rPr lang="en-CA" sz="2400" dirty="0"/>
              <a:t>CCSD has is reviewing proposals received from 4 vendors</a:t>
            </a:r>
          </a:p>
        </p:txBody>
      </p:sp>
      <p:sp>
        <p:nvSpPr>
          <p:cNvPr id="5" name="Slide Number Placeholder 4"/>
          <p:cNvSpPr>
            <a:spLocks noGrp="1"/>
          </p:cNvSpPr>
          <p:nvPr>
            <p:ph type="sldNum" sz="quarter" idx="12"/>
          </p:nvPr>
        </p:nvSpPr>
        <p:spPr/>
        <p:txBody>
          <a:bodyPr/>
          <a:lstStyle/>
          <a:p>
            <a:fld id="{F0403AF2-F1F3-4D9C-9B78-59E85C22C59D}" type="slidenum">
              <a:rPr lang="en-CA" smtClean="0"/>
              <a:pPr/>
              <a:t>27</a:t>
            </a:fld>
            <a:endParaRPr lang="en-CA"/>
          </a:p>
        </p:txBody>
      </p:sp>
      <p:sp>
        <p:nvSpPr>
          <p:cNvPr id="6" name="Content Placeholder 3"/>
          <p:cNvSpPr txBox="1">
            <a:spLocks/>
          </p:cNvSpPr>
          <p:nvPr/>
        </p:nvSpPr>
        <p:spPr>
          <a:xfrm>
            <a:off x="5428343" y="3156857"/>
            <a:ext cx="6077856" cy="31725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15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23713" t="9000" r="20368"/>
          <a:stretch/>
        </p:blipFill>
        <p:spPr>
          <a:xfrm>
            <a:off x="6533126" y="1690688"/>
            <a:ext cx="4820674" cy="44106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68144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New and expanded website features to be developed</a:t>
            </a:r>
          </a:p>
        </p:txBody>
      </p:sp>
      <p:sp>
        <p:nvSpPr>
          <p:cNvPr id="6" name="Content Placeholder 5"/>
          <p:cNvSpPr>
            <a:spLocks noGrp="1"/>
          </p:cNvSpPr>
          <p:nvPr>
            <p:ph idx="1"/>
          </p:nvPr>
        </p:nvSpPr>
        <p:spPr/>
        <p:txBody>
          <a:bodyPr>
            <a:noAutofit/>
          </a:bodyPr>
          <a:lstStyle/>
          <a:p>
            <a:pPr lvl="1"/>
            <a:r>
              <a:rPr lang="en-CA" dirty="0">
                <a:solidFill>
                  <a:schemeClr val="tx1">
                    <a:lumMod val="95000"/>
                    <a:lumOff val="5000"/>
                  </a:schemeClr>
                </a:solidFill>
              </a:rPr>
              <a:t>Tab 2 </a:t>
            </a:r>
            <a:r>
              <a:rPr lang="en-CA" b="1" dirty="0">
                <a:solidFill>
                  <a:schemeClr val="tx1">
                    <a:lumMod val="95000"/>
                    <a:lumOff val="5000"/>
                  </a:schemeClr>
                </a:solidFill>
              </a:rPr>
              <a:t>Membership</a:t>
            </a:r>
            <a:endParaRPr lang="en-CA" dirty="0">
              <a:solidFill>
                <a:schemeClr val="tx1">
                  <a:lumMod val="95000"/>
                  <a:lumOff val="5000"/>
                </a:schemeClr>
              </a:solidFill>
            </a:endParaRPr>
          </a:p>
          <a:p>
            <a:pPr lvl="2"/>
            <a:r>
              <a:rPr lang="en-CA" dirty="0">
                <a:solidFill>
                  <a:schemeClr val="tx1">
                    <a:lumMod val="95000"/>
                    <a:lumOff val="5000"/>
                  </a:schemeClr>
                </a:solidFill>
              </a:rPr>
              <a:t>NEW Dashboard of program performance indicators reflecting Strategic Plan</a:t>
            </a:r>
          </a:p>
          <a:p>
            <a:pPr lvl="1"/>
            <a:r>
              <a:rPr lang="en-CA" dirty="0">
                <a:solidFill>
                  <a:schemeClr val="tx1">
                    <a:lumMod val="95000"/>
                    <a:lumOff val="5000"/>
                  </a:schemeClr>
                </a:solidFill>
              </a:rPr>
              <a:t>Tab 3 </a:t>
            </a:r>
            <a:r>
              <a:rPr lang="en-CA" b="1" dirty="0">
                <a:solidFill>
                  <a:schemeClr val="tx1">
                    <a:lumMod val="95000"/>
                    <a:lumOff val="5000"/>
                  </a:schemeClr>
                </a:solidFill>
              </a:rPr>
              <a:t>Find Data</a:t>
            </a:r>
            <a:endParaRPr lang="en-CA" dirty="0">
              <a:solidFill>
                <a:schemeClr val="tx1">
                  <a:lumMod val="95000"/>
                  <a:lumOff val="5000"/>
                </a:schemeClr>
              </a:solidFill>
            </a:endParaRPr>
          </a:p>
          <a:p>
            <a:pPr lvl="2"/>
            <a:r>
              <a:rPr lang="en-CA" dirty="0">
                <a:solidFill>
                  <a:schemeClr val="tx1">
                    <a:lumMod val="95000"/>
                    <a:lumOff val="5000"/>
                  </a:schemeClr>
                </a:solidFill>
              </a:rPr>
              <a:t>Easier to use “Find Data by Theme”</a:t>
            </a:r>
          </a:p>
          <a:p>
            <a:pPr lvl="1"/>
            <a:r>
              <a:rPr lang="en-CA" dirty="0">
                <a:solidFill>
                  <a:schemeClr val="tx1">
                    <a:lumMod val="95000"/>
                    <a:lumOff val="5000"/>
                  </a:schemeClr>
                </a:solidFill>
              </a:rPr>
              <a:t>Tab 4 </a:t>
            </a:r>
            <a:r>
              <a:rPr lang="en-CA" b="1" dirty="0">
                <a:solidFill>
                  <a:schemeClr val="tx1">
                    <a:lumMod val="95000"/>
                    <a:lumOff val="5000"/>
                  </a:schemeClr>
                </a:solidFill>
              </a:rPr>
              <a:t>Community Reporting</a:t>
            </a:r>
            <a:endParaRPr lang="en-CA" dirty="0">
              <a:solidFill>
                <a:schemeClr val="tx1">
                  <a:lumMod val="95000"/>
                  <a:lumOff val="5000"/>
                </a:schemeClr>
              </a:solidFill>
            </a:endParaRPr>
          </a:p>
          <a:p>
            <a:pPr lvl="2"/>
            <a:r>
              <a:rPr lang="en-CA" dirty="0">
                <a:solidFill>
                  <a:schemeClr val="tx1">
                    <a:lumMod val="95000"/>
                    <a:lumOff val="5000"/>
                  </a:schemeClr>
                </a:solidFill>
              </a:rPr>
              <a:t>Expanded and better integrated DIY infographics and Data Access Map</a:t>
            </a:r>
          </a:p>
          <a:p>
            <a:pPr lvl="1"/>
            <a:r>
              <a:rPr lang="en-CA" dirty="0">
                <a:solidFill>
                  <a:schemeClr val="tx1">
                    <a:lumMod val="95000"/>
                    <a:lumOff val="5000"/>
                  </a:schemeClr>
                </a:solidFill>
              </a:rPr>
              <a:t>Tab 5 </a:t>
            </a:r>
            <a:r>
              <a:rPr lang="en-CA" b="1" dirty="0">
                <a:solidFill>
                  <a:schemeClr val="tx1">
                    <a:lumMod val="95000"/>
                    <a:lumOff val="5000"/>
                  </a:schemeClr>
                </a:solidFill>
              </a:rPr>
              <a:t>Learning Centre</a:t>
            </a:r>
            <a:endParaRPr lang="en-CA" dirty="0">
              <a:solidFill>
                <a:schemeClr val="tx1">
                  <a:lumMod val="95000"/>
                  <a:lumOff val="5000"/>
                </a:schemeClr>
              </a:solidFill>
            </a:endParaRPr>
          </a:p>
          <a:p>
            <a:pPr lvl="2"/>
            <a:r>
              <a:rPr lang="en-CA" dirty="0">
                <a:solidFill>
                  <a:schemeClr val="tx1">
                    <a:lumMod val="95000"/>
                    <a:lumOff val="5000"/>
                  </a:schemeClr>
                </a:solidFill>
              </a:rPr>
              <a:t>Expanded “How to” videos</a:t>
            </a:r>
          </a:p>
          <a:p>
            <a:pPr lvl="2"/>
            <a:r>
              <a:rPr lang="en-CA" dirty="0">
                <a:solidFill>
                  <a:schemeClr val="tx1">
                    <a:lumMod val="95000"/>
                    <a:lumOff val="5000"/>
                  </a:schemeClr>
                </a:solidFill>
              </a:rPr>
              <a:t>Expanded resources from non CDP sources</a:t>
            </a:r>
          </a:p>
          <a:p>
            <a:pPr lvl="1"/>
            <a:r>
              <a:rPr lang="en-CA" dirty="0">
                <a:solidFill>
                  <a:schemeClr val="tx1">
                    <a:lumMod val="95000"/>
                    <a:lumOff val="5000"/>
                  </a:schemeClr>
                </a:solidFill>
              </a:rPr>
              <a:t>Tab 6 </a:t>
            </a:r>
            <a:r>
              <a:rPr lang="en-CA" b="1" dirty="0">
                <a:solidFill>
                  <a:schemeClr val="tx1">
                    <a:lumMod val="95000"/>
                    <a:lumOff val="5000"/>
                  </a:schemeClr>
                </a:solidFill>
              </a:rPr>
              <a:t>News &amp; Events</a:t>
            </a:r>
            <a:endParaRPr lang="en-CA" dirty="0">
              <a:solidFill>
                <a:schemeClr val="tx1">
                  <a:lumMod val="95000"/>
                  <a:lumOff val="5000"/>
                </a:schemeClr>
              </a:solidFill>
            </a:endParaRPr>
          </a:p>
          <a:p>
            <a:pPr lvl="2"/>
            <a:r>
              <a:rPr lang="en-CA" dirty="0">
                <a:solidFill>
                  <a:schemeClr val="tx1">
                    <a:lumMod val="95000"/>
                    <a:lumOff val="5000"/>
                  </a:schemeClr>
                </a:solidFill>
              </a:rPr>
              <a:t>NEW Calendar of Program Events</a:t>
            </a:r>
          </a:p>
        </p:txBody>
      </p:sp>
      <p:sp>
        <p:nvSpPr>
          <p:cNvPr id="5" name="Slide Number Placeholder 4"/>
          <p:cNvSpPr>
            <a:spLocks noGrp="1"/>
          </p:cNvSpPr>
          <p:nvPr>
            <p:ph type="sldNum" sz="quarter" idx="12"/>
          </p:nvPr>
        </p:nvSpPr>
        <p:spPr/>
        <p:txBody>
          <a:bodyPr/>
          <a:lstStyle/>
          <a:p>
            <a:fld id="{F0403AF2-F1F3-4D9C-9B78-59E85C22C59D}" type="slidenum">
              <a:rPr lang="en-CA" smtClean="0"/>
              <a:pPr/>
              <a:t>28</a:t>
            </a:fld>
            <a:endParaRPr lang="en-CA"/>
          </a:p>
        </p:txBody>
      </p:sp>
    </p:spTree>
    <p:extLst>
      <p:ext uri="{BB962C8B-B14F-4D97-AF65-F5344CB8AC3E}">
        <p14:creationId xmlns:p14="http://schemas.microsoft.com/office/powerpoint/2010/main" val="4110722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Bef>
                <a:spcPts val="600"/>
              </a:spcBef>
              <a:spcAft>
                <a:spcPts val="600"/>
              </a:spcAft>
              <a:defRPr/>
            </a:pPr>
            <a:r>
              <a:rPr lang="en-CA" dirty="0"/>
              <a:t>6. 	Administrative Updates</a:t>
            </a:r>
          </a:p>
        </p:txBody>
      </p:sp>
      <p:sp>
        <p:nvSpPr>
          <p:cNvPr id="3" name="Content Placeholder 2">
            <a:extLst>
              <a:ext uri="{FF2B5EF4-FFF2-40B4-BE49-F238E27FC236}">
                <a16:creationId xmlns:a16="http://schemas.microsoft.com/office/drawing/2014/main" id="{F0FEAD5B-A92C-4489-AF72-7C7B13016446}"/>
              </a:ext>
            </a:extLst>
          </p:cNvPr>
          <p:cNvSpPr>
            <a:spLocks noGrp="1"/>
          </p:cNvSpPr>
          <p:nvPr>
            <p:ph idx="1"/>
          </p:nvPr>
        </p:nvSpPr>
        <p:spPr>
          <a:xfrm>
            <a:off x="1664412" y="1639887"/>
            <a:ext cx="9133727" cy="4351338"/>
          </a:xfrm>
        </p:spPr>
        <p:txBody>
          <a:bodyPr>
            <a:normAutofit fontScale="85000" lnSpcReduction="20000"/>
          </a:bodyPr>
          <a:lstStyle/>
          <a:p>
            <a:pPr marL="0" indent="0">
              <a:buNone/>
            </a:pPr>
            <a:r>
              <a:rPr lang="en-CA" b="1" dirty="0"/>
              <a:t>a. MOA renewals</a:t>
            </a:r>
          </a:p>
          <a:p>
            <a:r>
              <a:rPr lang="en-CA" dirty="0"/>
              <a:t>All 21 consortia with agreements that expired on March 31, 2017 have renewed until 2022</a:t>
            </a:r>
          </a:p>
          <a:p>
            <a:endParaRPr lang="en-CA" dirty="0"/>
          </a:p>
          <a:p>
            <a:pPr marL="0" indent="0">
              <a:buNone/>
            </a:pPr>
            <a:r>
              <a:rPr lang="en-CA" b="1" dirty="0"/>
              <a:t>b. New Consortia since April 1, 2017</a:t>
            </a:r>
          </a:p>
          <a:p>
            <a:r>
              <a:rPr lang="en-CA" dirty="0"/>
              <a:t>Ottawa has expanded to include most of Eastern Ontario</a:t>
            </a:r>
          </a:p>
          <a:p>
            <a:r>
              <a:rPr lang="en-CA" dirty="0"/>
              <a:t>Regional Municipality of Wood Buffalo is a new consortium lead</a:t>
            </a:r>
          </a:p>
          <a:p>
            <a:r>
              <a:rPr lang="en-CA" dirty="0"/>
              <a:t>Discussions are ongoing with Brant County (ON) and Edmonton</a:t>
            </a:r>
          </a:p>
          <a:p>
            <a:endParaRPr lang="en-CA" dirty="0"/>
          </a:p>
          <a:p>
            <a:pPr marL="0" indent="0">
              <a:buNone/>
            </a:pPr>
            <a:r>
              <a:rPr lang="en-CA" b="1" dirty="0"/>
              <a:t>c.  New 5-year renewals as of April 1, 2018: Red Deer</a:t>
            </a:r>
          </a:p>
          <a:p>
            <a:pPr marL="0" indent="0">
              <a:buNone/>
            </a:pPr>
            <a:br>
              <a:rPr lang="en-CA" dirty="0"/>
            </a:br>
            <a:r>
              <a:rPr lang="en-CA" b="1" dirty="0"/>
              <a:t>d.  Membership fees invoices: procedures and defaults</a:t>
            </a:r>
          </a:p>
        </p:txBody>
      </p:sp>
      <p:sp>
        <p:nvSpPr>
          <p:cNvPr id="5" name="Slide Number Placeholder 4"/>
          <p:cNvSpPr>
            <a:spLocks noGrp="1"/>
          </p:cNvSpPr>
          <p:nvPr>
            <p:ph type="sldNum" sz="quarter" idx="12"/>
          </p:nvPr>
        </p:nvSpPr>
        <p:spPr/>
        <p:txBody>
          <a:bodyPr/>
          <a:lstStyle/>
          <a:p>
            <a:fld id="{F0403AF2-F1F3-4D9C-9B78-59E85C22C59D}" type="slidenum">
              <a:rPr lang="en-CA" smtClean="0"/>
              <a:pPr/>
              <a:t>29</a:t>
            </a:fld>
            <a:endParaRPr lang="en-CA"/>
          </a:p>
        </p:txBody>
      </p:sp>
      <p:sp>
        <p:nvSpPr>
          <p:cNvPr id="6" name="Content Placeholder 3"/>
          <p:cNvSpPr txBox="1">
            <a:spLocks/>
          </p:cNvSpPr>
          <p:nvPr/>
        </p:nvSpPr>
        <p:spPr>
          <a:xfrm>
            <a:off x="4557486" y="1690688"/>
            <a:ext cx="7315200" cy="46656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15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400" dirty="0"/>
          </a:p>
        </p:txBody>
      </p:sp>
    </p:spTree>
    <p:extLst>
      <p:ext uri="{BB962C8B-B14F-4D97-AF65-F5344CB8AC3E}">
        <p14:creationId xmlns:p14="http://schemas.microsoft.com/office/powerpoint/2010/main" val="3501568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Bef>
                <a:spcPts val="600"/>
              </a:spcBef>
              <a:spcAft>
                <a:spcPts val="600"/>
              </a:spcAft>
              <a:defRPr/>
            </a:pPr>
            <a:r>
              <a:rPr lang="en-CA" dirty="0"/>
              <a:t>2. 	</a:t>
            </a:r>
            <a:r>
              <a:rPr lang="en-CA" u="sng" dirty="0">
                <a:hlinkClick r:id="rId3"/>
              </a:rPr>
              <a:t>CDP Strategic Plan 2017-2022</a:t>
            </a:r>
            <a:r>
              <a:rPr lang="en-CA" dirty="0"/>
              <a:t> - update</a:t>
            </a:r>
          </a:p>
        </p:txBody>
      </p:sp>
      <p:sp>
        <p:nvSpPr>
          <p:cNvPr id="5" name="Slide Number Placeholder 4"/>
          <p:cNvSpPr>
            <a:spLocks noGrp="1"/>
          </p:cNvSpPr>
          <p:nvPr>
            <p:ph type="sldNum" sz="quarter" idx="12"/>
          </p:nvPr>
        </p:nvSpPr>
        <p:spPr/>
        <p:txBody>
          <a:bodyPr/>
          <a:lstStyle/>
          <a:p>
            <a:fld id="{F0403AF2-F1F3-4D9C-9B78-59E85C22C59D}" type="slidenum">
              <a:rPr lang="en-CA" smtClean="0"/>
              <a:pPr/>
              <a:t>3</a:t>
            </a:fld>
            <a:endParaRPr lang="en-CA"/>
          </a:p>
        </p:txBody>
      </p:sp>
      <p:sp>
        <p:nvSpPr>
          <p:cNvPr id="6" name="Content Placeholder 3"/>
          <p:cNvSpPr txBox="1">
            <a:spLocks/>
          </p:cNvSpPr>
          <p:nvPr/>
        </p:nvSpPr>
        <p:spPr>
          <a:xfrm>
            <a:off x="4557486" y="1690688"/>
            <a:ext cx="7315200" cy="46656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15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400" dirty="0"/>
          </a:p>
        </p:txBody>
      </p:sp>
      <p:pic>
        <p:nvPicPr>
          <p:cNvPr id="2050" name="Picture 2" descr="Already part of a member organization">
            <a:extLst>
              <a:ext uri="{FF2B5EF4-FFF2-40B4-BE49-F238E27FC236}">
                <a16:creationId xmlns:a16="http://schemas.microsoft.com/office/drawing/2014/main" id="{8F7F322D-AA33-458D-97B4-A9FCF226FD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4176" y="3463925"/>
            <a:ext cx="1484678" cy="21465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oin an existing Data Consortium as a Member Organization">
            <a:extLst>
              <a:ext uri="{FF2B5EF4-FFF2-40B4-BE49-F238E27FC236}">
                <a16:creationId xmlns:a16="http://schemas.microsoft.com/office/drawing/2014/main" id="{CCD758D8-49EA-4C07-AA18-3B4A106611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4073" y="3463926"/>
            <a:ext cx="1964067" cy="21465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communitydata.ca/sites/default/files/default_images/consortium.png">
            <a:extLst>
              <a:ext uri="{FF2B5EF4-FFF2-40B4-BE49-F238E27FC236}">
                <a16:creationId xmlns:a16="http://schemas.microsoft.com/office/drawing/2014/main" id="{1D238CD3-0A27-44E2-B002-8F556D4C70A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17355" y="3650234"/>
            <a:ext cx="2167987" cy="214652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C21EC9A2-69B2-4D5B-B7AB-D86EAB59B9CF}"/>
              </a:ext>
            </a:extLst>
          </p:cNvPr>
          <p:cNvGrpSpPr/>
          <p:nvPr/>
        </p:nvGrpSpPr>
        <p:grpSpPr>
          <a:xfrm>
            <a:off x="1794176" y="2013718"/>
            <a:ext cx="9226518" cy="1356719"/>
            <a:chOff x="117" y="1853477"/>
            <a:chExt cx="10063286" cy="2360867"/>
          </a:xfrm>
        </p:grpSpPr>
        <p:sp>
          <p:nvSpPr>
            <p:cNvPr id="11" name="Rectangle 10">
              <a:extLst>
                <a:ext uri="{FF2B5EF4-FFF2-40B4-BE49-F238E27FC236}">
                  <a16:creationId xmlns:a16="http://schemas.microsoft.com/office/drawing/2014/main" id="{E4AF71FD-3F2F-4625-BD59-EFAC4027D6D4}"/>
                </a:ext>
              </a:extLst>
            </p:cNvPr>
            <p:cNvSpPr/>
            <p:nvPr/>
          </p:nvSpPr>
          <p:spPr>
            <a:xfrm>
              <a:off x="117" y="1904719"/>
              <a:ext cx="10063286" cy="23096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Box 11">
              <a:extLst>
                <a:ext uri="{FF2B5EF4-FFF2-40B4-BE49-F238E27FC236}">
                  <a16:creationId xmlns:a16="http://schemas.microsoft.com/office/drawing/2014/main" id="{7BD22500-ABF0-4FB3-B170-4561FD574F6F}"/>
                </a:ext>
              </a:extLst>
            </p:cNvPr>
            <p:cNvSpPr txBox="1"/>
            <p:nvPr/>
          </p:nvSpPr>
          <p:spPr>
            <a:xfrm>
              <a:off x="117" y="1853477"/>
              <a:ext cx="10063286" cy="23096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1" algn="l" defTabSz="1155700">
                <a:lnSpc>
                  <a:spcPct val="90000"/>
                </a:lnSpc>
                <a:spcBef>
                  <a:spcPct val="0"/>
                </a:spcBef>
                <a:spcAft>
                  <a:spcPct val="15000"/>
                </a:spcAft>
              </a:pPr>
              <a:r>
                <a:rPr lang="en-US" sz="2800" i="1" kern="1200" dirty="0"/>
                <a:t>Achieving a Collaborative Impact on Social Development through evidence-based decision making and action</a:t>
              </a:r>
            </a:p>
          </p:txBody>
        </p:sp>
      </p:grpSp>
    </p:spTree>
    <p:extLst>
      <p:ext uri="{BB962C8B-B14F-4D97-AF65-F5344CB8AC3E}">
        <p14:creationId xmlns:p14="http://schemas.microsoft.com/office/powerpoint/2010/main" val="224021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Bef>
                <a:spcPts val="600"/>
              </a:spcBef>
              <a:spcAft>
                <a:spcPts val="600"/>
              </a:spcAft>
              <a:defRPr/>
            </a:pPr>
            <a:r>
              <a:rPr lang="en-CA" dirty="0"/>
              <a:t>7.       Next AGM</a:t>
            </a:r>
          </a:p>
        </p:txBody>
      </p:sp>
      <p:sp>
        <p:nvSpPr>
          <p:cNvPr id="5" name="Slide Number Placeholder 4"/>
          <p:cNvSpPr>
            <a:spLocks noGrp="1"/>
          </p:cNvSpPr>
          <p:nvPr>
            <p:ph type="sldNum" sz="quarter" idx="12"/>
          </p:nvPr>
        </p:nvSpPr>
        <p:spPr/>
        <p:txBody>
          <a:bodyPr/>
          <a:lstStyle/>
          <a:p>
            <a:fld id="{F0403AF2-F1F3-4D9C-9B78-59E85C22C59D}" type="slidenum">
              <a:rPr lang="en-CA" smtClean="0"/>
              <a:pPr/>
              <a:t>30</a:t>
            </a:fld>
            <a:endParaRPr lang="en-CA"/>
          </a:p>
        </p:txBody>
      </p:sp>
      <p:sp>
        <p:nvSpPr>
          <p:cNvPr id="6" name="Content Placeholder 3"/>
          <p:cNvSpPr txBox="1">
            <a:spLocks/>
          </p:cNvSpPr>
          <p:nvPr/>
        </p:nvSpPr>
        <p:spPr>
          <a:xfrm>
            <a:off x="4557486" y="1690688"/>
            <a:ext cx="7315200" cy="46656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15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400" dirty="0"/>
          </a:p>
        </p:txBody>
      </p:sp>
      <p:sp>
        <p:nvSpPr>
          <p:cNvPr id="7" name="Content Placeholder 2">
            <a:extLst>
              <a:ext uri="{FF2B5EF4-FFF2-40B4-BE49-F238E27FC236}">
                <a16:creationId xmlns:a16="http://schemas.microsoft.com/office/drawing/2014/main" id="{73F249CC-F5CF-4045-8D71-12B03BD9C47B}"/>
              </a:ext>
            </a:extLst>
          </p:cNvPr>
          <p:cNvSpPr txBox="1">
            <a:spLocks/>
          </p:cNvSpPr>
          <p:nvPr/>
        </p:nvSpPr>
        <p:spPr>
          <a:xfrm>
            <a:off x="1417834" y="1690688"/>
            <a:ext cx="993596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15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CA" sz="2800" dirty="0">
                <a:solidFill>
                  <a:schemeClr val="tx1">
                    <a:lumMod val="75000"/>
                    <a:lumOff val="25000"/>
                  </a:schemeClr>
                </a:solidFill>
              </a:rPr>
              <a:t>Date: May 23-35, 2018</a:t>
            </a:r>
          </a:p>
          <a:p>
            <a:pPr lvl="1"/>
            <a:r>
              <a:rPr lang="en-CA" sz="2800" dirty="0">
                <a:solidFill>
                  <a:schemeClr val="tx1">
                    <a:lumMod val="75000"/>
                    <a:lumOff val="25000"/>
                  </a:schemeClr>
                </a:solidFill>
              </a:rPr>
              <a:t>Location: Guelph, ON</a:t>
            </a:r>
          </a:p>
          <a:p>
            <a:pPr lvl="1"/>
            <a:r>
              <a:rPr lang="en-CA" sz="2800" dirty="0">
                <a:solidFill>
                  <a:schemeClr val="tx1">
                    <a:lumMod val="75000"/>
                    <a:lumOff val="25000"/>
                  </a:schemeClr>
                </a:solidFill>
              </a:rPr>
              <a:t>Host: Wellington-Dufferin-Guelph Public Health</a:t>
            </a:r>
          </a:p>
          <a:p>
            <a:pPr lvl="1"/>
            <a:endParaRPr lang="en-CA" dirty="0">
              <a:solidFill>
                <a:schemeClr val="tx1">
                  <a:lumMod val="75000"/>
                  <a:lumOff val="25000"/>
                </a:schemeClr>
              </a:solidFill>
            </a:endParaRPr>
          </a:p>
          <a:p>
            <a:endParaRPr lang="en-CA" dirty="0">
              <a:solidFill>
                <a:schemeClr val="tx1">
                  <a:lumMod val="75000"/>
                  <a:lumOff val="25000"/>
                </a:schemeClr>
              </a:solidFill>
            </a:endParaRPr>
          </a:p>
        </p:txBody>
      </p:sp>
      <p:pic>
        <p:nvPicPr>
          <p:cNvPr id="1026" name="Picture 2" descr="WDG Public Health Logo">
            <a:extLst>
              <a:ext uri="{FF2B5EF4-FFF2-40B4-BE49-F238E27FC236}">
                <a16:creationId xmlns:a16="http://schemas.microsoft.com/office/drawing/2014/main" id="{84F7605B-CBE4-4086-B0F4-2C8C45286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5920" y="1258887"/>
            <a:ext cx="285750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3632C9C-8AC5-415A-A3BA-2A3BE317D296}"/>
              </a:ext>
            </a:extLst>
          </p:cNvPr>
          <p:cNvPicPr>
            <a:picLocks noChangeAspect="1"/>
          </p:cNvPicPr>
          <p:nvPr/>
        </p:nvPicPr>
        <p:blipFill>
          <a:blip r:embed="rId4"/>
          <a:stretch>
            <a:fillRect/>
          </a:stretch>
        </p:blipFill>
        <p:spPr>
          <a:xfrm>
            <a:off x="1581150" y="3352007"/>
            <a:ext cx="9029700" cy="2914650"/>
          </a:xfrm>
          <a:prstGeom prst="rect">
            <a:avLst/>
          </a:prstGeom>
        </p:spPr>
      </p:pic>
      <p:sp>
        <p:nvSpPr>
          <p:cNvPr id="11" name="TextBox 10">
            <a:extLst>
              <a:ext uri="{FF2B5EF4-FFF2-40B4-BE49-F238E27FC236}">
                <a16:creationId xmlns:a16="http://schemas.microsoft.com/office/drawing/2014/main" id="{BEEBA52E-3A1E-4FC1-9807-CF073BA6E3D5}"/>
              </a:ext>
            </a:extLst>
          </p:cNvPr>
          <p:cNvSpPr txBox="1"/>
          <p:nvPr/>
        </p:nvSpPr>
        <p:spPr>
          <a:xfrm>
            <a:off x="4632412" y="6231135"/>
            <a:ext cx="2927175" cy="307777"/>
          </a:xfrm>
          <a:prstGeom prst="rect">
            <a:avLst/>
          </a:prstGeom>
          <a:noFill/>
        </p:spPr>
        <p:txBody>
          <a:bodyPr wrap="square" rtlCol="0">
            <a:spAutoFit/>
          </a:bodyPr>
          <a:lstStyle/>
          <a:p>
            <a:r>
              <a:rPr lang="en-CA" sz="1400" dirty="0">
                <a:hlinkClick r:id="rId5"/>
              </a:rPr>
              <a:t>Image credit: @</a:t>
            </a:r>
            <a:r>
              <a:rPr lang="en-CA" sz="1400" dirty="0" err="1">
                <a:hlinkClick r:id="rId5"/>
              </a:rPr>
              <a:t>visitguelph</a:t>
            </a:r>
            <a:r>
              <a:rPr lang="en-CA" sz="1400" dirty="0">
                <a:hlinkClick r:id="rId5"/>
              </a:rPr>
              <a:t> </a:t>
            </a:r>
            <a:r>
              <a:rPr lang="en-CA" sz="1400" dirty="0" err="1">
                <a:hlinkClick r:id="rId5"/>
              </a:rPr>
              <a:t>instagram</a:t>
            </a:r>
            <a:endParaRPr lang="en-CA" sz="1400" dirty="0"/>
          </a:p>
        </p:txBody>
      </p:sp>
    </p:spTree>
    <p:extLst>
      <p:ext uri="{BB962C8B-B14F-4D97-AF65-F5344CB8AC3E}">
        <p14:creationId xmlns:p14="http://schemas.microsoft.com/office/powerpoint/2010/main" val="1942148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Program Vision</a:t>
            </a:r>
          </a:p>
        </p:txBody>
      </p:sp>
      <p:sp>
        <p:nvSpPr>
          <p:cNvPr id="6" name="Content Placeholder 5"/>
          <p:cNvSpPr>
            <a:spLocks noGrp="1"/>
          </p:cNvSpPr>
          <p:nvPr>
            <p:ph sz="half" idx="1"/>
          </p:nvPr>
        </p:nvSpPr>
        <p:spPr>
          <a:xfrm>
            <a:off x="838198" y="1687046"/>
            <a:ext cx="6143173" cy="4669303"/>
          </a:xfrm>
        </p:spPr>
        <p:txBody>
          <a:bodyPr>
            <a:normAutofit/>
          </a:bodyPr>
          <a:lstStyle/>
          <a:p>
            <a:pPr marL="0" indent="0">
              <a:buNone/>
            </a:pPr>
            <a:r>
              <a:rPr lang="en-US" sz="3600" i="1" dirty="0"/>
              <a:t>Enabling communities to measure and track community well-being</a:t>
            </a:r>
          </a:p>
          <a:p>
            <a:pPr marL="0" indent="0">
              <a:buNone/>
            </a:pPr>
            <a:endParaRPr lang="en-CA" sz="3200" dirty="0"/>
          </a:p>
          <a:p>
            <a:pPr marL="0" indent="0">
              <a:buNone/>
            </a:pPr>
            <a:r>
              <a:rPr lang="en-US" sz="3200" dirty="0"/>
              <a:t>The vision of the CDP is to enable communities to measure and track community well-being through access to, and the effective use of, community data. </a:t>
            </a:r>
            <a:endParaRPr lang="en-CA" sz="3200" dirty="0"/>
          </a:p>
        </p:txBody>
      </p:sp>
      <p:sp>
        <p:nvSpPr>
          <p:cNvPr id="4" name="Slide Number Placeholder 3"/>
          <p:cNvSpPr>
            <a:spLocks noGrp="1"/>
          </p:cNvSpPr>
          <p:nvPr>
            <p:ph type="sldNum" sz="quarter" idx="12"/>
          </p:nvPr>
        </p:nvSpPr>
        <p:spPr/>
        <p:txBody>
          <a:bodyPr/>
          <a:lstStyle/>
          <a:p>
            <a:fld id="{F0403AF2-F1F3-4D9C-9B78-59E85C22C59D}" type="slidenum">
              <a:rPr lang="en-CA" smtClean="0"/>
              <a:pPr/>
              <a:t>4</a:t>
            </a:fld>
            <a:endParaRPr lang="en-CA"/>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81371" y="1495283"/>
            <a:ext cx="4510059" cy="409802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67092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325563"/>
          </a:xfrm>
        </p:spPr>
        <p:txBody>
          <a:bodyPr>
            <a:normAutofit/>
          </a:bodyPr>
          <a:lstStyle/>
          <a:p>
            <a:r>
              <a:rPr lang="en-CA" dirty="0"/>
              <a:t>Goals and Program Areas: </a:t>
            </a:r>
            <a:r>
              <a:rPr lang="en-US" i="1" dirty="0"/>
              <a:t>PA1 Program Leadership</a:t>
            </a:r>
            <a:endParaRPr lang="en-CA" dirty="0"/>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19871935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F0403AF2-F1F3-4D9C-9B78-59E85C22C59D}" type="slidenum">
              <a:rPr lang="en-CA" smtClean="0"/>
              <a:pPr>
                <a:spcAft>
                  <a:spcPts val="600"/>
                </a:spcAft>
              </a:pPr>
              <a:t>5</a:t>
            </a:fld>
            <a:endParaRPr lang="en-CA"/>
          </a:p>
        </p:txBody>
      </p:sp>
    </p:spTree>
    <p:extLst>
      <p:ext uri="{BB962C8B-B14F-4D97-AF65-F5344CB8AC3E}">
        <p14:creationId xmlns:p14="http://schemas.microsoft.com/office/powerpoint/2010/main" val="3051757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i="1" dirty="0"/>
              <a:t>PA2 Data Acquisition &amp; Planning</a:t>
            </a:r>
            <a:endParaRPr lang="en-CA" dirty="0"/>
          </a:p>
        </p:txBody>
      </p:sp>
      <p:sp>
        <p:nvSpPr>
          <p:cNvPr id="6" name="Content Placeholder 5"/>
          <p:cNvSpPr>
            <a:spLocks noGrp="1"/>
          </p:cNvSpPr>
          <p:nvPr>
            <p:ph idx="1"/>
          </p:nvPr>
        </p:nvSpPr>
        <p:spPr>
          <a:xfrm>
            <a:off x="838200" y="1825625"/>
            <a:ext cx="10515600" cy="2323294"/>
          </a:xfrm>
        </p:spPr>
        <p:txBody>
          <a:bodyPr>
            <a:noAutofit/>
          </a:bodyPr>
          <a:lstStyle/>
          <a:p>
            <a:pPr marL="0" indent="0">
              <a:buNone/>
            </a:pPr>
            <a:r>
              <a:rPr lang="en-CA" sz="2200" dirty="0"/>
              <a:t>The CDP Seeks to…</a:t>
            </a:r>
          </a:p>
          <a:p>
            <a:r>
              <a:rPr lang="en-US" sz="2200" dirty="0"/>
              <a:t>continue to maintain and expand Canada’s single largest source of community data designed by and for community data practitioners. </a:t>
            </a:r>
          </a:p>
          <a:p>
            <a:r>
              <a:rPr lang="en-US" sz="2200" dirty="0"/>
              <a:t>continue to evolve as Canada’s one-stop shop for community data, based on the principle of building a repository that reflects the needs and priorities of CDP members, and is accessible to all CDP users.</a:t>
            </a:r>
            <a:endParaRPr lang="en-CA" sz="2200" dirty="0"/>
          </a:p>
        </p:txBody>
      </p:sp>
      <p:sp>
        <p:nvSpPr>
          <p:cNvPr id="4" name="Slide Number Placeholder 3"/>
          <p:cNvSpPr>
            <a:spLocks noGrp="1"/>
          </p:cNvSpPr>
          <p:nvPr>
            <p:ph type="sldNum" sz="quarter" idx="12"/>
          </p:nvPr>
        </p:nvSpPr>
        <p:spPr/>
        <p:txBody>
          <a:bodyPr/>
          <a:lstStyle/>
          <a:p>
            <a:fld id="{F0403AF2-F1F3-4D9C-9B78-59E85C22C59D}" type="slidenum">
              <a:rPr lang="en-CA" smtClean="0"/>
              <a:pPr/>
              <a:t>6</a:t>
            </a:fld>
            <a:endParaRPr lang="en-CA"/>
          </a:p>
        </p:txBody>
      </p:sp>
      <p:pic>
        <p:nvPicPr>
          <p:cNvPr id="9" name="Picture 8" descr="DataAccessBanner1">
            <a:extLst>
              <a:ext uri="{FF2B5EF4-FFF2-40B4-BE49-F238E27FC236}">
                <a16:creationId xmlns:a16="http://schemas.microsoft.com/office/drawing/2014/main" id="{FD12BA97-DF9E-4C11-B2EE-A4A039F6C3E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53447" y="4283856"/>
            <a:ext cx="6511120" cy="2072494"/>
          </a:xfrm>
          <a:prstGeom prst="rect">
            <a:avLst/>
          </a:prstGeom>
          <a:noFill/>
          <a:ln>
            <a:noFill/>
          </a:ln>
        </p:spPr>
      </p:pic>
    </p:spTree>
    <p:extLst>
      <p:ext uri="{BB962C8B-B14F-4D97-AF65-F5344CB8AC3E}">
        <p14:creationId xmlns:p14="http://schemas.microsoft.com/office/powerpoint/2010/main" val="4060710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i="1" dirty="0"/>
              <a:t>PA3 Training &amp; Capacity Building</a:t>
            </a:r>
            <a:endParaRPr lang="en-CA" dirty="0"/>
          </a:p>
        </p:txBody>
      </p:sp>
      <p:sp>
        <p:nvSpPr>
          <p:cNvPr id="6" name="Content Placeholder 5"/>
          <p:cNvSpPr>
            <a:spLocks noGrp="1"/>
          </p:cNvSpPr>
          <p:nvPr>
            <p:ph idx="1"/>
          </p:nvPr>
        </p:nvSpPr>
        <p:spPr>
          <a:xfrm>
            <a:off x="838200" y="1825625"/>
            <a:ext cx="5084928" cy="4351338"/>
          </a:xfrm>
        </p:spPr>
        <p:txBody>
          <a:bodyPr>
            <a:normAutofit/>
          </a:bodyPr>
          <a:lstStyle/>
          <a:p>
            <a:pPr marL="0" indent="0">
              <a:buNone/>
            </a:pPr>
            <a:r>
              <a:rPr lang="en-CA" sz="2400" dirty="0"/>
              <a:t>The CDP Seeks to be…</a:t>
            </a:r>
          </a:p>
          <a:p>
            <a:pPr lvl="0"/>
            <a:r>
              <a:rPr lang="en-CA" sz="2400" dirty="0"/>
              <a:t>An effective capacity builder, its actions resulting in positive uptake and improvements among members in their ability to generate, use and present community data.</a:t>
            </a:r>
          </a:p>
        </p:txBody>
      </p:sp>
      <p:sp>
        <p:nvSpPr>
          <p:cNvPr id="4" name="Slide Number Placeholder 3"/>
          <p:cNvSpPr>
            <a:spLocks noGrp="1"/>
          </p:cNvSpPr>
          <p:nvPr>
            <p:ph type="sldNum" sz="quarter" idx="12"/>
          </p:nvPr>
        </p:nvSpPr>
        <p:spPr/>
        <p:txBody>
          <a:bodyPr/>
          <a:lstStyle/>
          <a:p>
            <a:fld id="{F0403AF2-F1F3-4D9C-9B78-59E85C22C59D}" type="slidenum">
              <a:rPr lang="en-CA" smtClean="0"/>
              <a:pPr/>
              <a:t>7</a:t>
            </a:fld>
            <a:endParaRPr lang="en-CA"/>
          </a:p>
        </p:txBody>
      </p:sp>
      <p:pic>
        <p:nvPicPr>
          <p:cNvPr id="2050" name="Picture 2" descr="Final action pla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098531" y="1825625"/>
            <a:ext cx="5255269" cy="28949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562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dirty="0"/>
              <a:t>PA4 Communication &amp; Networking</a:t>
            </a:r>
            <a:endParaRPr lang="en-CA" dirty="0"/>
          </a:p>
        </p:txBody>
      </p:sp>
      <p:sp>
        <p:nvSpPr>
          <p:cNvPr id="6" name="Content Placeholder 5"/>
          <p:cNvSpPr>
            <a:spLocks noGrp="1"/>
          </p:cNvSpPr>
          <p:nvPr>
            <p:ph idx="1"/>
          </p:nvPr>
        </p:nvSpPr>
        <p:spPr>
          <a:xfrm>
            <a:off x="838200" y="1825625"/>
            <a:ext cx="5180462" cy="4351338"/>
          </a:xfrm>
        </p:spPr>
        <p:txBody>
          <a:bodyPr>
            <a:normAutofit lnSpcReduction="10000"/>
          </a:bodyPr>
          <a:lstStyle/>
          <a:p>
            <a:pPr marL="0" indent="0">
              <a:buNone/>
            </a:pPr>
            <a:r>
              <a:rPr lang="en-CA" sz="2400" dirty="0"/>
              <a:t>The CDP Seeks to be…</a:t>
            </a:r>
          </a:p>
          <a:p>
            <a:pPr lvl="0"/>
            <a:r>
              <a:rPr lang="en-CA" sz="2400" dirty="0"/>
              <a:t>An enabler of a vibrant network to support evidence-based social development.</a:t>
            </a:r>
          </a:p>
          <a:p>
            <a:pPr lvl="0"/>
            <a:r>
              <a:rPr lang="en-CA" sz="2400" dirty="0"/>
              <a:t>A producer of influential knowledge products through the CDP and CCSD.</a:t>
            </a:r>
          </a:p>
          <a:p>
            <a:pPr lvl="0"/>
            <a:r>
              <a:rPr lang="en-CA" sz="2400" dirty="0"/>
              <a:t>A program that monitors its performance and demonstrates the impact of its work in facilitating the generation of evidence for community development.</a:t>
            </a:r>
          </a:p>
        </p:txBody>
      </p:sp>
      <p:sp>
        <p:nvSpPr>
          <p:cNvPr id="4" name="Slide Number Placeholder 3"/>
          <p:cNvSpPr>
            <a:spLocks noGrp="1"/>
          </p:cNvSpPr>
          <p:nvPr>
            <p:ph type="sldNum" sz="quarter" idx="12"/>
          </p:nvPr>
        </p:nvSpPr>
        <p:spPr/>
        <p:txBody>
          <a:bodyPr/>
          <a:lstStyle/>
          <a:p>
            <a:fld id="{F0403AF2-F1F3-4D9C-9B78-59E85C22C59D}" type="slidenum">
              <a:rPr lang="en-CA" smtClean="0"/>
              <a:pPr/>
              <a:t>8</a:t>
            </a:fld>
            <a:endParaRPr lang="en-CA"/>
          </a:p>
        </p:txBody>
      </p:sp>
      <p:pic>
        <p:nvPicPr>
          <p:cNvPr id="9" name="Picture 4" descr="A map of Canada - Une carte de Canada">
            <a:extLst>
              <a:ext uri="{FF2B5EF4-FFF2-40B4-BE49-F238E27FC236}">
                <a16:creationId xmlns:a16="http://schemas.microsoft.com/office/drawing/2014/main" id="{1C905AE1-6FF7-41CE-A16B-C9E37284B73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205811" y="2123576"/>
            <a:ext cx="5147989" cy="26603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523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i="1" dirty="0"/>
              <a:t>PA5 Program Administration</a:t>
            </a:r>
            <a:endParaRPr lang="en-CA" dirty="0"/>
          </a:p>
        </p:txBody>
      </p:sp>
      <p:sp>
        <p:nvSpPr>
          <p:cNvPr id="6" name="Content Placeholder 5"/>
          <p:cNvSpPr>
            <a:spLocks noGrp="1"/>
          </p:cNvSpPr>
          <p:nvPr>
            <p:ph idx="1"/>
          </p:nvPr>
        </p:nvSpPr>
        <p:spPr/>
        <p:txBody>
          <a:bodyPr>
            <a:normAutofit/>
          </a:bodyPr>
          <a:lstStyle/>
          <a:p>
            <a:pPr marL="0" indent="0">
              <a:buNone/>
            </a:pPr>
            <a:r>
              <a:rPr lang="en-CA" sz="2400" dirty="0"/>
              <a:t>The CDP Seeks to be…</a:t>
            </a:r>
          </a:p>
          <a:p>
            <a:pPr lvl="0"/>
            <a:r>
              <a:rPr lang="en-CA" sz="2400" dirty="0"/>
              <a:t>An efficient program administrator, providing backstop support to the achievement of the vision and strategic goals, and aiming for excellence in the deployment of administrative tools and procedures.</a:t>
            </a:r>
          </a:p>
        </p:txBody>
      </p:sp>
      <p:sp>
        <p:nvSpPr>
          <p:cNvPr id="4" name="Slide Number Placeholder 3"/>
          <p:cNvSpPr>
            <a:spLocks noGrp="1"/>
          </p:cNvSpPr>
          <p:nvPr>
            <p:ph type="sldNum" sz="quarter" idx="12"/>
          </p:nvPr>
        </p:nvSpPr>
        <p:spPr/>
        <p:txBody>
          <a:bodyPr/>
          <a:lstStyle/>
          <a:p>
            <a:fld id="{F0403AF2-F1F3-4D9C-9B78-59E85C22C59D}" type="slidenum">
              <a:rPr lang="en-CA" smtClean="0"/>
              <a:pPr/>
              <a:t>9</a:t>
            </a:fld>
            <a:endParaRPr lang="en-CA"/>
          </a:p>
        </p:txBody>
      </p:sp>
      <p:pic>
        <p:nvPicPr>
          <p:cNvPr id="3074" name="Picture 2" descr="http://opendatasummit.ca/wp-content/uploads/2015/09/Sub-Theme-0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590" b="9727"/>
          <a:stretch/>
        </p:blipFill>
        <p:spPr bwMode="auto">
          <a:xfrm>
            <a:off x="2985500" y="3506797"/>
            <a:ext cx="5439770" cy="28495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112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23202</TotalTime>
  <Words>1305</Words>
  <Application>Microsoft Office PowerPoint</Application>
  <PresentationFormat>Widescreen</PresentationFormat>
  <Paragraphs>269</Paragraphs>
  <Slides>30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Open Sans</vt:lpstr>
      <vt:lpstr>Open Sans Semibold</vt:lpstr>
      <vt:lpstr>Office Theme</vt:lpstr>
      <vt:lpstr> Community Data Program Canadian Council on Social Development  Leads’ Meeting</vt:lpstr>
      <vt:lpstr>1.  Welcome</vt:lpstr>
      <vt:lpstr>2.  CDP Strategic Plan 2017-2022 - update</vt:lpstr>
      <vt:lpstr>Program Vision</vt:lpstr>
      <vt:lpstr>Goals and Program Areas: PA1 Program Leadership</vt:lpstr>
      <vt:lpstr>PA2 Data Acquisition &amp; Planning</vt:lpstr>
      <vt:lpstr>PA3 Training &amp; Capacity Building</vt:lpstr>
      <vt:lpstr>PA4 Communication &amp; Networking</vt:lpstr>
      <vt:lpstr>PA5 Program Administration</vt:lpstr>
      <vt:lpstr>3.  Data access updates</vt:lpstr>
      <vt:lpstr>Data Purchase and Access Working Group</vt:lpstr>
      <vt:lpstr>PowerPoint Presentation</vt:lpstr>
      <vt:lpstr>Data access – Recent acquisitions</vt:lpstr>
      <vt:lpstr>Data access – Recent acquisitions</vt:lpstr>
      <vt:lpstr>Custom geographies</vt:lpstr>
      <vt:lpstr>Census priority setting</vt:lpstr>
      <vt:lpstr>Census priority setting</vt:lpstr>
      <vt:lpstr>Census priority setting</vt:lpstr>
      <vt:lpstr>Census priority setting</vt:lpstr>
      <vt:lpstr>4.  Training and Capacity Building updates</vt:lpstr>
      <vt:lpstr>Training and Building Capacity Working Group</vt:lpstr>
      <vt:lpstr>The Data Party</vt:lpstr>
      <vt:lpstr>The Strategy and Action Plan</vt:lpstr>
      <vt:lpstr>Upcoming Webinars</vt:lpstr>
      <vt:lpstr>2017/2018 Annual User Survey</vt:lpstr>
      <vt:lpstr>5.       Website Refresh Project Update</vt:lpstr>
      <vt:lpstr>Preparing for a CDP Website Refresh &amp; Redesign</vt:lpstr>
      <vt:lpstr>New and expanded website features to be developed</vt:lpstr>
      <vt:lpstr>6.  Administrative Updates</vt:lpstr>
      <vt:lpstr>7.       Next AGM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Data Program Annual Meeting, 2014</dc:title>
  <dc:creator>Brendan Rahman</dc:creator>
  <cp:lastModifiedBy>Michael Ditor</cp:lastModifiedBy>
  <cp:revision>399</cp:revision>
  <dcterms:created xsi:type="dcterms:W3CDTF">2014-05-06T14:50:44Z</dcterms:created>
  <dcterms:modified xsi:type="dcterms:W3CDTF">2017-09-21T17:18:20Z</dcterms:modified>
</cp:coreProperties>
</file>